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hafta 1.gün   URI-URL arasındaki farklar" id="{74FBF640-2108-44A3-B2C9-FC27BFF997B3}">
          <p14:sldIdLst>
            <p14:sldId id="256"/>
            <p14:sldId id="257"/>
          </p14:sldIdLst>
        </p14:section>
        <p14:section name="HTTP Yapısı" id="{BFAF17EB-DC60-4A4B-8941-E3FE308ECB9F}">
          <p14:sldIdLst>
            <p14:sldId id="258"/>
            <p14:sldId id="259"/>
            <p14:sldId id="260"/>
            <p14:sldId id="261"/>
          </p14:sldIdLst>
        </p14:section>
        <p14:section name="Npm" id="{5EFC3FA7-A113-4579-839F-CCF910A122A2}">
          <p14:sldIdLst>
            <p14:sldId id="262"/>
            <p14:sldId id="263"/>
          </p14:sldIdLst>
        </p14:section>
        <p14:section name="Node.js" id="{DE71FDDD-C1A6-4D53-A944-C8D47FCAE56B}">
          <p14:sldIdLst>
            <p14:sldId id="264"/>
            <p14:sldId id="265"/>
          </p14:sldIdLst>
        </p14:section>
        <p14:section name="JAVA 8" id="{39383DF6-894E-485E-8DC9-EA28D852B72C}">
          <p14:sldIdLst>
            <p14:sldId id="266"/>
          </p14:sldIdLst>
        </p14:section>
        <p14:section name="1.hafta 2.gün   xhtml ile Html5 arasındaki farklar" id="{EE7AE767-FA59-4FBC-93A1-689B3C85E57B}">
          <p14:sldIdLst>
            <p14:sldId id="267"/>
            <p14:sldId id="268"/>
            <p14:sldId id="269"/>
          </p14:sldIdLst>
        </p14:section>
        <p14:section name="semantin   non-semantic" id="{F7BE0528-BBA8-4510-A844-DAA2ED600EE8}">
          <p14:sldIdLst>
            <p14:sldId id="270"/>
          </p14:sldIdLst>
        </p14:section>
        <p14:section name="Table- colspan-rowspan" id="{25DBA452-4A96-4761-9AC5-BDDFEBC73E65}">
          <p14:sldIdLst>
            <p14:sldId id="271"/>
            <p14:sldId id="272"/>
            <p14:sldId id="273"/>
          </p14:sldIdLst>
        </p14:section>
        <p14:section name="1.hafta 2.gün yazılım ödevleri" id="{E59D85D2-A7E5-4ABD-BDB7-D08269E06BE9}">
          <p14:sldIdLst>
            <p14:sldId id="274"/>
            <p14:sldId id="275"/>
            <p14:sldId id="276"/>
            <p14:sldId id="277"/>
            <p14:sldId id="278"/>
            <p14:sldId id="279"/>
          </p14:sldIdLst>
        </p14:section>
        <p14:section name="1.hafta 3.gün display:none-visibility:none arasındaki farklar" id="{06541B3E-FBDD-4966-9937-6A9AAACAF4AB}">
          <p14:sldIdLst>
            <p14:sldId id="280"/>
            <p14:sldId id="281"/>
            <p14:sldId id="282"/>
          </p14:sldIdLst>
        </p14:section>
        <p14:section name="pseudo class-pseudo element" id="{F14D9556-F3DB-4815-A1F8-C9260A754032}">
          <p14:sldIdLst>
            <p14:sldId id="283"/>
            <p14:sldId id="284"/>
            <p14:sldId id="285"/>
          </p14:sldIdLst>
        </p14:section>
        <p14:section name="group selectors : div" id="{A53642CD-8CB5-47A4-8DD3-AC63D5992DCA}">
          <p14:sldIdLst>
            <p14:sldId id="286"/>
            <p14:sldId id="287"/>
            <p14:sldId id="288"/>
            <p14:sldId id="289"/>
            <p14:sldId id="290"/>
            <p14:sldId id="291"/>
            <p14:sldId id="292"/>
            <p14:sldId id="293"/>
            <p14:sldId id="294"/>
          </p14:sldIdLst>
        </p14:section>
        <p14:section name="box-sizing  content-box   border-box" id="{4DDA5C0E-6456-48E6-85D4-1CA9E6252E0C}">
          <p14:sldIdLst>
            <p14:sldId id="295"/>
            <p14:sldId id="296"/>
          </p14:sldIdLst>
        </p14:section>
        <p14:section name="1.hafta 3.gün kodlama ödevi" id="{B44F6D37-B018-4375-91B2-059A41B1AD76}">
          <p14:sldIdLst>
            <p14:sldId id="297"/>
            <p14:sldId id="298"/>
          </p14:sldIdLst>
        </p14:section>
        <p14:section name="1.hafta 4.gün Bootstrap" id="{C3EDDF45-7FD5-4707-9A2E-A458678D90E9}">
          <p14:sldIdLst>
            <p14:sldId id="299"/>
            <p14:sldId id="300"/>
            <p14:sldId id="301"/>
            <p14:sldId id="302"/>
            <p14:sldId id="303"/>
            <p14:sldId id="304"/>
            <p14:sldId id="305"/>
          </p14:sldIdLst>
        </p14:section>
        <p14:section name="1.2.odev6 çalışması" id="{C57A2FD0-B410-4B03-8543-38F685BA3754}">
          <p14:sldIdLst>
            <p14:sldId id="306"/>
          </p14:sldIdLst>
        </p14:section>
        <p14:section name="1.5  Unicode ve Asci" id="{B0573711-B19B-4F35-9CE2-71F9360A1549}">
          <p14:sldIdLst>
            <p14:sldId id="307"/>
            <p14:sldId id="308"/>
            <p14:sldId id="309"/>
            <p14:sldId id="310"/>
            <p14:sldId id="311"/>
            <p14:sldId id="312"/>
            <p14:sldId id="313"/>
          </p14:sldIdLst>
        </p14:section>
        <p14:section name="2.hafta 1.gün  mb-md-0" id="{179B9490-5B36-4B80-9480-0957C9BD1213}">
          <p14:sldIdLst>
            <p14:sldId id="314"/>
          </p14:sldIdLst>
        </p14:section>
        <p14:section name="list-unstyled" id="{57F1FE22-AFD3-44A9-9E81-8B1FEB9A41C3}">
          <p14:sldIdLst>
            <p14:sldId id="315"/>
          </p14:sldIdLst>
        </p14:section>
        <p14:section name="fast-forward-no off rebase-Merge" id="{ED39917D-45CE-43AE-8B1B-AC6CF32BFFFA}">
          <p14:sldIdLst>
            <p14:sldId id="316"/>
            <p14:sldId id="317"/>
            <p14:sldId id="318"/>
            <p14:sldId id="319"/>
          </p14:sldIdLst>
        </p14:section>
        <p14:section name="2.hafta 2.gün Libraries-Framework" id="{DEA259E1-D3D4-4A5C-8FFB-DD2010675DBF}">
          <p14:sldIdLst>
            <p14:sldId id="320"/>
            <p14:sldId id="321"/>
            <p14:sldId id="322"/>
          </p14:sldIdLst>
        </p14:section>
        <p14:section name="JDK-SDK" id="{744592EB-C98A-4BB4-BD07-5C6677C70055}">
          <p14:sldIdLst>
            <p14:sldId id="323"/>
            <p14:sldId id="324"/>
            <p14:sldId id="325"/>
          </p14:sldIdLst>
        </p14:section>
        <p14:section name="2.hafta 3.gün Runtime Error" id="{67AD5382-A73D-4929-AFA0-B39D7E5C6A23}">
          <p14:sldIdLst>
            <p14:sldId id="326"/>
            <p14:sldId id="327"/>
            <p14:sldId id="328"/>
          </p14:sldIdLst>
        </p14:section>
        <p14:section name="Compiler(Derleme) Error" id="{8623DC85-470C-40F0-9D01-59A7D805C707}">
          <p14:sldIdLst>
            <p14:sldId id="329"/>
            <p14:sldId id="330"/>
          </p14:sldIdLst>
        </p14:section>
        <p14:section name="Syntax Error" id="{9C588A0C-7073-4A03-8817-86FE3A9953C7}">
          <p14:sldIdLst>
            <p14:sldId id="331"/>
            <p14:sldId id="332"/>
          </p14:sldIdLst>
        </p14:section>
        <p14:section name="Fonksiyon Türleri Javascript" id="{C3FF708C-3AA7-4062-9B5E-1EC155DBB872}">
          <p14:sldIdLst>
            <p14:sldId id="333"/>
            <p14:sldId id="334"/>
            <p14:sldId id="335"/>
            <p14:sldId id="336"/>
            <p14:sldId id="337"/>
            <p14:sldId id="338"/>
            <p14:sldId id="339"/>
            <p14:sldId id="340"/>
            <p14:sldId id="341"/>
            <p14:sldId id="342"/>
          </p14:sldIdLst>
        </p14:section>
        <p14:section name="IIFE(Immediately-Invoked Function Expression)" id="{FC669D70-765F-4B34-8632-DC67FF11DEA7}">
          <p14:sldIdLst>
            <p14:sldId id="343"/>
            <p14:sldId id="344"/>
            <p14:sldId id="345"/>
          </p14:sldIdLst>
        </p14:section>
        <p14:section name="2.hafta 3.gün ödev 1" id="{014ABE08-E30C-4DF8-868A-EE2B2A0B69B8}">
          <p14:sldIdLst>
            <p14:sldId id="346"/>
          </p14:sldIdLst>
        </p14:section>
        <p14:section name="ödev-2" id="{D5E59CED-C573-46AE-80E0-167A0702BE83}">
          <p14:sldIdLst>
            <p14:sldId id="347"/>
          </p14:sldIdLst>
        </p14:section>
        <p14:section name="2.hafta 4.gün Compiler-İnterpreter" id="{3FF225BB-E9A3-426F-86A2-D54D75611EEF}">
          <p14:sldIdLst>
            <p14:sldId id="348"/>
            <p14:sldId id="349"/>
            <p14:sldId id="350"/>
            <p14:sldId id="35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3.06.2022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3.06.2022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maraci.com/nedir/internet" TargetMode="External"/><Relationship Id="rId2" Type="http://schemas.openxmlformats.org/officeDocument/2006/relationships/hyperlink" Target="https://wmaraci.com/nedir/yazilim" TargetMode="External"/><Relationship Id="rId1" Type="http://schemas.openxmlformats.org/officeDocument/2006/relationships/slideLayout" Target="../slideLayouts/slideLayout2.xml"/><Relationship Id="rId4" Type="http://schemas.openxmlformats.org/officeDocument/2006/relationships/hyperlink" Target="https://wmaraci.com/nedir/js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scm.com/docs/git-merge#_fast_forward_merg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iz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827584" y="2204864"/>
            <a:ext cx="7772400" cy="1470025"/>
          </a:xfrm>
        </p:spPr>
        <p:txBody>
          <a:bodyPr/>
          <a:lstStyle/>
          <a:p>
            <a:r>
              <a:rPr lang="tr-TR" dirty="0"/>
              <a:t>URI-URL Arasındaki Farklar</a:t>
            </a:r>
          </a:p>
        </p:txBody>
      </p:sp>
      <p:sp>
        <p:nvSpPr>
          <p:cNvPr id="4" name="Başlık 1"/>
          <p:cNvSpPr txBox="1">
            <a:spLocks/>
          </p:cNvSpPr>
          <p:nvPr/>
        </p:nvSpPr>
        <p:spPr>
          <a:xfrm>
            <a:off x="683568" y="11663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dirty="0"/>
              <a:t>Burak Can Gültekin</a:t>
            </a:r>
          </a:p>
        </p:txBody>
      </p:sp>
    </p:spTree>
    <p:extLst>
      <p:ext uri="{BB962C8B-B14F-4D97-AF65-F5344CB8AC3E}">
        <p14:creationId xmlns:p14="http://schemas.microsoft.com/office/powerpoint/2010/main" val="413131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V8 engine </a:t>
            </a:r>
            <a:r>
              <a:rPr lang="tr-TR" sz="2400" dirty="0" err="1"/>
              <a:t>JavaScript</a:t>
            </a:r>
            <a:r>
              <a:rPr lang="tr-TR" sz="2400" dirty="0"/>
              <a:t> kodu makine koduna çevirdiği için uygulamalar çok hızlı performanslara erişebilmektedir. </a:t>
            </a:r>
          </a:p>
          <a:p>
            <a:r>
              <a:rPr lang="tr-TR" sz="2400" dirty="0"/>
              <a:t>I/O ve network işlemlerini </a:t>
            </a:r>
            <a:r>
              <a:rPr lang="tr-TR" sz="2400" dirty="0" err="1"/>
              <a:t>non-blocking</a:t>
            </a:r>
            <a:r>
              <a:rPr lang="tr-TR" sz="2400" dirty="0"/>
              <a:t> olarak çalıştıran Node.js, zaman ve kaynak kullanımı konusunda çok başarılıdır. </a:t>
            </a:r>
          </a:p>
          <a:p>
            <a:r>
              <a:rPr lang="tr-TR" sz="2400" dirty="0" err="1"/>
              <a:t>Non-bloking</a:t>
            </a:r>
            <a:r>
              <a:rPr lang="tr-TR" sz="2400" dirty="0"/>
              <a:t>; bir uygulama üzerinde bir işlem yaparken işlemlerin </a:t>
            </a:r>
            <a:r>
              <a:rPr lang="tr-TR" sz="2400" dirty="0" err="1"/>
              <a:t>birbiririni</a:t>
            </a:r>
            <a:r>
              <a:rPr lang="tr-TR" sz="2400" dirty="0"/>
              <a:t> beklemediği, </a:t>
            </a:r>
            <a:r>
              <a:rPr lang="tr-TR" sz="2400" dirty="0" err="1"/>
              <a:t>asekron</a:t>
            </a:r>
            <a:r>
              <a:rPr lang="tr-TR" sz="2400" dirty="0"/>
              <a:t> olarak gerçekleştiği anlamına gelir. </a:t>
            </a:r>
          </a:p>
          <a:p>
            <a:r>
              <a:rPr lang="tr-TR" sz="2400" dirty="0"/>
              <a:t>Node.js performanslı ve gerçek zamanlı veriye dayalı uygulamalar geliştirmek için kullanılabilecek önde gelen teknolojilerden birisidir. </a:t>
            </a:r>
          </a:p>
        </p:txBody>
      </p:sp>
    </p:spTree>
    <p:extLst>
      <p:ext uri="{BB962C8B-B14F-4D97-AF65-F5344CB8AC3E}">
        <p14:creationId xmlns:p14="http://schemas.microsoft.com/office/powerpoint/2010/main" val="26830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JAVA 8</a:t>
            </a:r>
          </a:p>
        </p:txBody>
      </p:sp>
      <p:sp>
        <p:nvSpPr>
          <p:cNvPr id="3" name="İçerik Yer Tutucusu 2"/>
          <p:cNvSpPr>
            <a:spLocks noGrp="1"/>
          </p:cNvSpPr>
          <p:nvPr>
            <p:ph idx="1"/>
          </p:nvPr>
        </p:nvSpPr>
        <p:spPr/>
        <p:txBody>
          <a:bodyPr>
            <a:normAutofit fontScale="92500" lnSpcReduction="10000"/>
          </a:bodyPr>
          <a:lstStyle/>
          <a:p>
            <a:r>
              <a:rPr lang="tr-TR" sz="2600" dirty="0"/>
              <a:t>18 Mart 2014’te ilk sürümü yayınlanan Java 8. Bir çok yeni özellik getirdi.</a:t>
            </a:r>
          </a:p>
          <a:p>
            <a:r>
              <a:rPr lang="tr-TR" sz="2600" dirty="0"/>
              <a:t>Java 8 ile birlikte hayatımıza giren yenilikleri genel olarak aşağıdaki şekilde listeleyebiliriz;</a:t>
            </a:r>
          </a:p>
          <a:p>
            <a:r>
              <a:rPr lang="tr-TR" sz="2600" b="1" dirty="0" err="1"/>
              <a:t>Lambda</a:t>
            </a:r>
            <a:r>
              <a:rPr lang="tr-TR" sz="2600" b="1" dirty="0"/>
              <a:t> </a:t>
            </a:r>
            <a:r>
              <a:rPr lang="tr-TR" sz="2600" b="1" dirty="0" err="1"/>
              <a:t>expressions</a:t>
            </a:r>
            <a:endParaRPr lang="tr-TR" sz="2600" dirty="0"/>
          </a:p>
          <a:p>
            <a:r>
              <a:rPr lang="tr-TR" sz="2600" b="1" dirty="0" err="1"/>
              <a:t>Functional</a:t>
            </a:r>
            <a:r>
              <a:rPr lang="tr-TR" sz="2600" b="1" dirty="0"/>
              <a:t> </a:t>
            </a:r>
            <a:r>
              <a:rPr lang="tr-TR" sz="2600" b="1" dirty="0" err="1"/>
              <a:t>interfaces</a:t>
            </a:r>
            <a:endParaRPr lang="tr-TR" sz="2600" dirty="0"/>
          </a:p>
          <a:p>
            <a:r>
              <a:rPr lang="tr-TR" sz="2600" b="1" dirty="0" err="1"/>
              <a:t>Method</a:t>
            </a:r>
            <a:r>
              <a:rPr lang="tr-TR" sz="2600" b="1" dirty="0"/>
              <a:t> </a:t>
            </a:r>
            <a:r>
              <a:rPr lang="tr-TR" sz="2600" b="1" dirty="0" err="1"/>
              <a:t>references</a:t>
            </a:r>
            <a:endParaRPr lang="tr-TR" sz="2600" dirty="0"/>
          </a:p>
          <a:p>
            <a:r>
              <a:rPr lang="tr-TR" sz="2600" b="1" dirty="0" err="1"/>
              <a:t>Stream</a:t>
            </a:r>
            <a:r>
              <a:rPr lang="tr-TR" sz="2600" b="1" dirty="0"/>
              <a:t> API</a:t>
            </a:r>
            <a:endParaRPr lang="tr-TR" sz="2600" dirty="0"/>
          </a:p>
          <a:p>
            <a:r>
              <a:rPr lang="tr-TR" sz="2600" b="1" dirty="0" err="1"/>
              <a:t>Optional</a:t>
            </a:r>
            <a:r>
              <a:rPr lang="tr-TR" sz="2600" b="1" dirty="0"/>
              <a:t> </a:t>
            </a:r>
            <a:r>
              <a:rPr lang="tr-TR" sz="2600" b="1" dirty="0" err="1"/>
              <a:t>class</a:t>
            </a:r>
            <a:endParaRPr lang="tr-TR" sz="2600" dirty="0"/>
          </a:p>
          <a:p>
            <a:r>
              <a:rPr lang="tr-TR" sz="2600" b="1" dirty="0" err="1"/>
              <a:t>Concurrency</a:t>
            </a:r>
            <a:r>
              <a:rPr lang="tr-TR" sz="2600" b="1" dirty="0"/>
              <a:t> </a:t>
            </a:r>
            <a:r>
              <a:rPr lang="tr-TR" sz="2600" b="1" dirty="0" err="1"/>
              <a:t>Enhancements</a:t>
            </a:r>
            <a:endParaRPr lang="tr-TR" sz="2600" dirty="0"/>
          </a:p>
          <a:p>
            <a:r>
              <a:rPr lang="tr-TR" sz="2600" b="1" dirty="0"/>
              <a:t>JDBC </a:t>
            </a:r>
            <a:r>
              <a:rPr lang="tr-TR" sz="2600" b="1" dirty="0" err="1"/>
              <a:t>Enhancements</a:t>
            </a:r>
            <a:r>
              <a:rPr lang="tr-TR" sz="2600" b="1" dirty="0"/>
              <a:t> </a:t>
            </a:r>
            <a:r>
              <a:rPr lang="tr-TR" sz="2600" b="1" dirty="0" err="1"/>
              <a:t>etc</a:t>
            </a:r>
            <a:r>
              <a:rPr lang="tr-TR" sz="2600" b="1" dirty="0"/>
              <a:t>.</a:t>
            </a:r>
            <a:endParaRPr lang="tr-TR" sz="2600" dirty="0"/>
          </a:p>
          <a:p>
            <a:endParaRPr lang="tr-TR" dirty="0"/>
          </a:p>
        </p:txBody>
      </p:sp>
    </p:spTree>
    <p:extLst>
      <p:ext uri="{BB962C8B-B14F-4D97-AF65-F5344CB8AC3E}">
        <p14:creationId xmlns:p14="http://schemas.microsoft.com/office/powerpoint/2010/main" val="190240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XHTML-HTML5</a:t>
            </a:r>
            <a:br>
              <a:rPr lang="tr-TR" dirty="0"/>
            </a:br>
            <a:endParaRPr lang="tr-TR" dirty="0"/>
          </a:p>
        </p:txBody>
      </p:sp>
      <p:sp>
        <p:nvSpPr>
          <p:cNvPr id="3" name="İçerik Yer Tutucusu 2"/>
          <p:cNvSpPr>
            <a:spLocks noGrp="1"/>
          </p:cNvSpPr>
          <p:nvPr>
            <p:ph idx="1"/>
          </p:nvPr>
        </p:nvSpPr>
        <p:spPr/>
        <p:txBody>
          <a:bodyPr/>
          <a:lstStyle/>
          <a:p>
            <a:r>
              <a:rPr lang="tr-TR" sz="2400" dirty="0"/>
              <a:t>HTML5, HTML in 5nci revizyonudur.</a:t>
            </a:r>
          </a:p>
          <a:p>
            <a:r>
              <a:rPr lang="tr-TR" sz="2400" dirty="0"/>
              <a:t>XHTML Genişletilebilir HTML </a:t>
            </a:r>
            <a:r>
              <a:rPr lang="tr-TR" sz="2400" dirty="0" err="1"/>
              <a:t>şeklindede</a:t>
            </a:r>
            <a:r>
              <a:rPr lang="tr-TR" sz="2400" dirty="0"/>
              <a:t> değerlendirilir.</a:t>
            </a:r>
          </a:p>
          <a:p>
            <a:r>
              <a:rPr lang="tr-TR" sz="2400" dirty="0"/>
              <a:t>XHTML, HTML ve XML arasında bir köprüdür.</a:t>
            </a:r>
          </a:p>
          <a:p>
            <a:r>
              <a:rPr lang="tr-TR" sz="2400" dirty="0"/>
              <a:t>XHTML daha çok HTML 4 için kullanılır.</a:t>
            </a:r>
          </a:p>
          <a:p>
            <a:r>
              <a:rPr lang="tr-TR" sz="2400" dirty="0"/>
              <a:t>HTML de açılan tüm etiketler kapanmalıdır.</a:t>
            </a:r>
          </a:p>
          <a:p>
            <a:r>
              <a:rPr lang="tr-TR" sz="2400" dirty="0"/>
              <a:t>HTML kodlama üzerindeki gereksinimleri XHTML göre daha azdır.</a:t>
            </a:r>
          </a:p>
          <a:p>
            <a:endParaRPr lang="tr-TR" dirty="0"/>
          </a:p>
        </p:txBody>
      </p:sp>
    </p:spTree>
    <p:extLst>
      <p:ext uri="{BB962C8B-B14F-4D97-AF65-F5344CB8AC3E}">
        <p14:creationId xmlns:p14="http://schemas.microsoft.com/office/powerpoint/2010/main" val="307639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XHTML, açılımıyla </a:t>
            </a:r>
            <a:r>
              <a:rPr lang="tr-TR" sz="2400" dirty="0" err="1"/>
              <a:t>Extensible</a:t>
            </a:r>
            <a:r>
              <a:rPr lang="tr-TR" sz="2400" dirty="0"/>
              <a:t> </a:t>
            </a:r>
            <a:r>
              <a:rPr lang="tr-TR" sz="2400" dirty="0" err="1"/>
              <a:t>HyperText</a:t>
            </a:r>
            <a:r>
              <a:rPr lang="tr-TR" sz="2400" dirty="0"/>
              <a:t> </a:t>
            </a:r>
            <a:r>
              <a:rPr lang="tr-TR" sz="2400" dirty="0" err="1"/>
              <a:t>Markup</a:t>
            </a:r>
            <a:r>
              <a:rPr lang="tr-TR" sz="2400" dirty="0"/>
              <a:t> Language </a:t>
            </a:r>
            <a:r>
              <a:rPr lang="tr-TR" sz="2400" dirty="0" err="1"/>
              <a:t>türkçesi</a:t>
            </a:r>
            <a:r>
              <a:rPr lang="tr-TR" sz="2400" dirty="0"/>
              <a:t> Genişletilebilir Büyütülmüş Metin İşaretleme Dili istemci taraflı(</a:t>
            </a:r>
            <a:r>
              <a:rPr lang="tr-TR" sz="2400" dirty="0" err="1"/>
              <a:t>client</a:t>
            </a:r>
            <a:r>
              <a:rPr lang="tr-TR" sz="2400" dirty="0"/>
              <a:t> </a:t>
            </a:r>
            <a:r>
              <a:rPr lang="tr-TR" sz="2400" dirty="0" err="1"/>
              <a:t>side</a:t>
            </a:r>
            <a:r>
              <a:rPr lang="tr-TR" sz="2400" dirty="0"/>
              <a:t>) bir metin işaretleme dilidir. XHTML 26 Haziran 2000’den beri bir web </a:t>
            </a:r>
            <a:r>
              <a:rPr lang="tr-TR" sz="2400" dirty="0" err="1"/>
              <a:t>standartıdır</a:t>
            </a:r>
            <a:r>
              <a:rPr lang="tr-TR" sz="2400" dirty="0"/>
              <a:t>. Kodlama olarak oldukça büyük farklar yaratan bu dil </a:t>
            </a:r>
            <a:r>
              <a:rPr lang="tr-TR" sz="2400" dirty="0" err="1"/>
              <a:t>için:’XML</a:t>
            </a:r>
            <a:r>
              <a:rPr lang="tr-TR" sz="2400" dirty="0"/>
              <a:t> sözdiziminin HTML içinde kullanılması.’ diyebiliriz. HTML dilinin farklı tarayıcılarda farklı yorumlanması ve sözdiziminde fazla düzensizlik ve hata olduğu için XHTML W3C(World </a:t>
            </a:r>
            <a:r>
              <a:rPr lang="tr-TR" sz="2400" dirty="0" err="1"/>
              <a:t>Wide</a:t>
            </a:r>
            <a:r>
              <a:rPr lang="tr-TR" sz="2400" dirty="0"/>
              <a:t> Web </a:t>
            </a:r>
            <a:r>
              <a:rPr lang="tr-TR" sz="2400" dirty="0" err="1"/>
              <a:t>Consortium</a:t>
            </a:r>
            <a:r>
              <a:rPr lang="tr-TR" sz="2400" dirty="0"/>
              <a:t> – WWW) tarafından önerilmiştir. </a:t>
            </a:r>
            <a:r>
              <a:rPr lang="tr-TR" sz="2400" dirty="0" err="1"/>
              <a:t>XHTML’nin</a:t>
            </a:r>
            <a:r>
              <a:rPr lang="tr-TR" sz="2400" dirty="0"/>
              <a:t> diğer bir özelliği de kodlama yapanları CSS teknolojisini kullanmaya özendirmesidir.</a:t>
            </a:r>
          </a:p>
        </p:txBody>
      </p:sp>
    </p:spTree>
    <p:extLst>
      <p:ext uri="{BB962C8B-B14F-4D97-AF65-F5344CB8AC3E}">
        <p14:creationId xmlns:p14="http://schemas.microsoft.com/office/powerpoint/2010/main" val="232096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idx="1"/>
          </p:nvPr>
        </p:nvSpPr>
        <p:spPr>
          <a:xfrm>
            <a:off x="457200" y="188640"/>
            <a:ext cx="8229600" cy="5937523"/>
          </a:xfrm>
        </p:spPr>
        <p:txBody>
          <a:bodyPr>
            <a:noAutofit/>
          </a:bodyPr>
          <a:lstStyle/>
          <a:p>
            <a:r>
              <a:rPr lang="tr-TR" sz="2400" dirty="0"/>
              <a:t>Webde kullanılan en güçlü ve yaygın bir dildir. </a:t>
            </a:r>
            <a:r>
              <a:rPr lang="tr-TR" sz="2400" dirty="0" err="1"/>
              <a:t>İsmindende</a:t>
            </a:r>
            <a:r>
              <a:rPr lang="tr-TR" sz="2400" dirty="0"/>
              <a:t> anlaşıldığı gibi HTML5, HTML dilinin 5nci revizyonudur. HTML çevrimiçi komut geliştirilmesinde kullanılan bir dildir. Açılımı “</a:t>
            </a:r>
            <a:r>
              <a:rPr lang="tr-TR" sz="2400" dirty="0" err="1"/>
              <a:t>Hyper</a:t>
            </a:r>
            <a:r>
              <a:rPr lang="tr-TR" sz="2400" dirty="0"/>
              <a:t> </a:t>
            </a:r>
            <a:r>
              <a:rPr lang="tr-TR" sz="2400" dirty="0" err="1"/>
              <a:t>Text</a:t>
            </a:r>
            <a:r>
              <a:rPr lang="tr-TR" sz="2400" dirty="0"/>
              <a:t> Mark-</a:t>
            </a:r>
            <a:r>
              <a:rPr lang="tr-TR" sz="2400" dirty="0" err="1"/>
              <a:t>up</a:t>
            </a:r>
            <a:r>
              <a:rPr lang="tr-TR" sz="2400" dirty="0"/>
              <a:t> Language” </a:t>
            </a:r>
            <a:r>
              <a:rPr lang="tr-TR" sz="2400" dirty="0" err="1"/>
              <a:t>dir</a:t>
            </a:r>
            <a:r>
              <a:rPr lang="tr-TR" sz="2400" dirty="0"/>
              <a:t>. . Internet Explorer, </a:t>
            </a:r>
            <a:r>
              <a:rPr lang="tr-TR" sz="2400" dirty="0" err="1"/>
              <a:t>Mozilla</a:t>
            </a:r>
            <a:r>
              <a:rPr lang="tr-TR" sz="2400" dirty="0"/>
              <a:t> </a:t>
            </a:r>
            <a:r>
              <a:rPr lang="tr-TR" sz="2400" dirty="0" err="1"/>
              <a:t>Firefox</a:t>
            </a:r>
            <a:r>
              <a:rPr lang="tr-TR" sz="2400" dirty="0"/>
              <a:t> ve Opera tarayıcılarının güncel sürümleri tarafından kısmen desteklenmektedir. Günümüzde kullanılan HTML 4.1 sürümü, Youtube, deneme aşamasında HTML5’i kullanıcılarına sunmaktadır.</a:t>
            </a:r>
          </a:p>
          <a:p>
            <a:r>
              <a:rPr lang="tr-TR" sz="2400" dirty="0"/>
              <a:t>HTML5 kullanmak aynı zamanda UI (kullanıcı arabirimi) mühendislerinin ve </a:t>
            </a:r>
            <a:r>
              <a:rPr lang="tr-TR" sz="2400" dirty="0" err="1"/>
              <a:t>back</a:t>
            </a:r>
            <a:r>
              <a:rPr lang="tr-TR" sz="2400" dirty="0"/>
              <a:t> </a:t>
            </a:r>
            <a:r>
              <a:rPr lang="tr-TR" sz="2400" dirty="0" err="1"/>
              <a:t>end</a:t>
            </a:r>
            <a:r>
              <a:rPr lang="tr-TR" sz="2400" dirty="0"/>
              <a:t> (sunucu uygulama) geliştiricilerinin sadece tek </a:t>
            </a:r>
            <a:r>
              <a:rPr lang="tr-TR" sz="2400" dirty="0" err="1"/>
              <a:t>codebase</a:t>
            </a:r>
            <a:r>
              <a:rPr lang="tr-TR" sz="2400" dirty="0"/>
              <a:t> kullanımından yararlanabiliyor olmaları demektir. Yapının temelleri aynı kalsa da, her platforma entegre edilmiş </a:t>
            </a:r>
            <a:r>
              <a:rPr lang="tr-TR" sz="2400" dirty="0" err="1"/>
              <a:t>back</a:t>
            </a:r>
            <a:r>
              <a:rPr lang="tr-TR" sz="2400" dirty="0"/>
              <a:t> </a:t>
            </a:r>
            <a:r>
              <a:rPr lang="tr-TR" sz="2400" dirty="0" err="1"/>
              <a:t>end</a:t>
            </a:r>
            <a:r>
              <a:rPr lang="tr-TR" sz="2400" dirty="0"/>
              <a:t> </a:t>
            </a:r>
            <a:r>
              <a:rPr lang="tr-TR" sz="2400" dirty="0" err="1"/>
              <a:t>layerlar</a:t>
            </a:r>
            <a:r>
              <a:rPr lang="tr-TR" sz="2400" dirty="0"/>
              <a:t> ve görüntüler olabilecektir. Bu, birbirine bağlı bir ürün tecrübesinin yaratılmasına yardım eden ürün çizgisinin karşısında, gelişimin yayılma sürecini hızlandırmaktadır.</a:t>
            </a:r>
          </a:p>
        </p:txBody>
      </p:sp>
    </p:spTree>
    <p:extLst>
      <p:ext uri="{BB962C8B-B14F-4D97-AF65-F5344CB8AC3E}">
        <p14:creationId xmlns:p14="http://schemas.microsoft.com/office/powerpoint/2010/main" val="297281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Semantic</a:t>
            </a:r>
            <a:r>
              <a:rPr lang="tr-TR" dirty="0"/>
              <a:t>  </a:t>
            </a:r>
            <a:r>
              <a:rPr lang="tr-TR" dirty="0" err="1"/>
              <a:t>non-Semantic</a:t>
            </a:r>
            <a:endParaRPr lang="tr-TR" dirty="0"/>
          </a:p>
        </p:txBody>
      </p:sp>
      <p:sp>
        <p:nvSpPr>
          <p:cNvPr id="3" name="İçerik Yer Tutucusu 2"/>
          <p:cNvSpPr>
            <a:spLocks noGrp="1"/>
          </p:cNvSpPr>
          <p:nvPr>
            <p:ph idx="1"/>
          </p:nvPr>
        </p:nvSpPr>
        <p:spPr/>
        <p:txBody>
          <a:bodyPr>
            <a:normAutofit/>
          </a:bodyPr>
          <a:lstStyle/>
          <a:p>
            <a:r>
              <a:rPr lang="tr-TR" sz="2400" dirty="0" err="1"/>
              <a:t>Semantic</a:t>
            </a:r>
            <a:r>
              <a:rPr lang="tr-TR" sz="2400" dirty="0"/>
              <a:t>(Anlamsal) Elemanlar: Tarayıcılara ve kod yazarlarına aynı anlamı ifade ederler.</a:t>
            </a:r>
          </a:p>
          <a:p>
            <a:r>
              <a:rPr lang="tr-TR" sz="2400" dirty="0"/>
              <a:t>Kelime anlamı ile aynı işi yapan html elemanlarıdır. Mesela; &lt;</a:t>
            </a:r>
            <a:r>
              <a:rPr lang="tr-TR" sz="2400" dirty="0" err="1"/>
              <a:t>article</a:t>
            </a:r>
            <a:r>
              <a:rPr lang="tr-TR" sz="2400" dirty="0"/>
              <a:t>&gt; </a:t>
            </a:r>
            <a:r>
              <a:rPr lang="tr-TR" sz="2400" dirty="0" err="1"/>
              <a:t>tagı</a:t>
            </a:r>
            <a:r>
              <a:rPr lang="tr-TR" sz="2400" dirty="0"/>
              <a:t> semantik bir elemandır. Çünkü </a:t>
            </a:r>
            <a:r>
              <a:rPr lang="tr-TR" sz="2400" dirty="0" err="1"/>
              <a:t>article</a:t>
            </a:r>
            <a:r>
              <a:rPr lang="tr-TR" sz="2400" dirty="0"/>
              <a:t>, makale demektir ve &lt;</a:t>
            </a:r>
            <a:r>
              <a:rPr lang="tr-TR" sz="2400" dirty="0" err="1"/>
              <a:t>article</a:t>
            </a:r>
            <a:r>
              <a:rPr lang="tr-TR" sz="2400" dirty="0"/>
              <a:t>&gt; </a:t>
            </a:r>
            <a:r>
              <a:rPr lang="tr-TR" sz="2400" dirty="0" err="1"/>
              <a:t>tagı</a:t>
            </a:r>
            <a:r>
              <a:rPr lang="tr-TR" sz="2400" dirty="0"/>
              <a:t> da gerçekten, sayfamıza, bir makale elemanı eklemek için kullanılır.</a:t>
            </a:r>
          </a:p>
          <a:p>
            <a:r>
              <a:rPr lang="tr-TR" sz="2400" dirty="0" err="1"/>
              <a:t>Non-Semantic</a:t>
            </a:r>
            <a:r>
              <a:rPr lang="tr-TR" sz="2400" dirty="0"/>
              <a:t>(anlamsal olmayan) Elemanlar: Tarayıcılara ve kod yazarlarına aynı anlamı ifade etmezler.</a:t>
            </a:r>
          </a:p>
          <a:p>
            <a:r>
              <a:rPr lang="tr-TR" sz="2400" dirty="0"/>
              <a:t>&lt;</a:t>
            </a:r>
            <a:r>
              <a:rPr lang="tr-TR" sz="2400" dirty="0" err="1"/>
              <a:t>span</a:t>
            </a:r>
            <a:r>
              <a:rPr lang="tr-TR" sz="2400" dirty="0"/>
              <a:t>&gt; ve &lt;div&gt; gibi elemanlar, kelime anlamının dışında görevler yaparlar. Yani içerikleri ile anlamları arasında benzerlik yoktur.</a:t>
            </a:r>
          </a:p>
        </p:txBody>
      </p:sp>
    </p:spTree>
    <p:extLst>
      <p:ext uri="{BB962C8B-B14F-4D97-AF65-F5344CB8AC3E}">
        <p14:creationId xmlns:p14="http://schemas.microsoft.com/office/powerpoint/2010/main" val="389336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562074"/>
          </a:xfrm>
        </p:spPr>
        <p:txBody>
          <a:bodyPr>
            <a:normAutofit fontScale="90000"/>
          </a:bodyPr>
          <a:lstStyle/>
          <a:p>
            <a:r>
              <a:rPr lang="tr-TR" dirty="0" err="1"/>
              <a:t>Colspan-Rowspan</a:t>
            </a:r>
            <a:endParaRPr lang="tr-TR" dirty="0"/>
          </a:p>
        </p:txBody>
      </p:sp>
      <p:sp>
        <p:nvSpPr>
          <p:cNvPr id="3" name="İçerik Yer Tutucusu 2"/>
          <p:cNvSpPr>
            <a:spLocks noGrp="1"/>
          </p:cNvSpPr>
          <p:nvPr>
            <p:ph idx="1"/>
          </p:nvPr>
        </p:nvSpPr>
        <p:spPr>
          <a:xfrm>
            <a:off x="519871" y="908721"/>
            <a:ext cx="8229600" cy="720080"/>
          </a:xfrm>
        </p:spPr>
        <p:txBody>
          <a:bodyPr>
            <a:normAutofit/>
          </a:bodyPr>
          <a:lstStyle/>
          <a:p>
            <a:r>
              <a:rPr lang="tr-TR" sz="2400" dirty="0" err="1"/>
              <a:t>HTML’de</a:t>
            </a:r>
            <a:r>
              <a:rPr lang="tr-TR" sz="2400" dirty="0"/>
              <a:t> tablo birleştirme için kullanılırlar.</a:t>
            </a:r>
          </a:p>
        </p:txBody>
      </p:sp>
      <p:pic>
        <p:nvPicPr>
          <p:cNvPr id="1026" name="Picture 2" descr="C:\Users\burakcan\Desktop\Patika\1.2 kod odevı\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793193" cy="47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1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32657"/>
            <a:ext cx="8229600" cy="1656184"/>
          </a:xfrm>
        </p:spPr>
        <p:txBody>
          <a:bodyPr/>
          <a:lstStyle/>
          <a:p>
            <a:r>
              <a:rPr lang="tr-TR" sz="2400" dirty="0"/>
              <a:t>HTML </a:t>
            </a:r>
            <a:r>
              <a:rPr lang="tr-TR" sz="2400" dirty="0" err="1"/>
              <a:t>Colspan</a:t>
            </a:r>
            <a:r>
              <a:rPr lang="tr-TR" sz="2400" dirty="0"/>
              <a:t> Kullanımı: HTML hücreleri yatay olarak genişletmek istediğimiz zaman </a:t>
            </a:r>
            <a:r>
              <a:rPr lang="tr-TR" sz="2400" dirty="0" err="1"/>
              <a:t>colspan</a:t>
            </a:r>
            <a:r>
              <a:rPr lang="tr-TR" sz="2400" dirty="0"/>
              <a:t> kullanırız.  </a:t>
            </a:r>
            <a:r>
              <a:rPr lang="tr-TR" sz="2400" dirty="0" err="1"/>
              <a:t>colspan</a:t>
            </a:r>
            <a:r>
              <a:rPr lang="tr-TR" sz="2400" dirty="0"/>
              <a:t> ek niteliği içerisine kaç hücrelik birleştirme yapmak istediğimizi yazarız.</a:t>
            </a:r>
          </a:p>
          <a:p>
            <a:endParaRPr lang="tr-TR" dirty="0"/>
          </a:p>
        </p:txBody>
      </p:sp>
      <p:pic>
        <p:nvPicPr>
          <p:cNvPr id="2050" name="Picture 2" descr="C:\Users\burakcan\Desktop\Patika\1.2 kod odevı\Col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6913977" cy="495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2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3"/>
            <a:ext cx="8229600" cy="1584176"/>
          </a:xfrm>
        </p:spPr>
        <p:txBody>
          <a:bodyPr>
            <a:normAutofit/>
          </a:bodyPr>
          <a:lstStyle/>
          <a:p>
            <a:r>
              <a:rPr lang="tr-TR" sz="2400" dirty="0"/>
              <a:t>HTML </a:t>
            </a:r>
            <a:r>
              <a:rPr lang="tr-TR" sz="2400" dirty="0" err="1"/>
              <a:t>Rowspan</a:t>
            </a:r>
            <a:r>
              <a:rPr lang="tr-TR" sz="2400" dirty="0"/>
              <a:t> Kullanımı: HTML Hücreleri dikey olarak genişletmek istersek </a:t>
            </a:r>
            <a:r>
              <a:rPr lang="tr-TR" sz="2400" dirty="0" err="1"/>
              <a:t>rowspan</a:t>
            </a:r>
            <a:r>
              <a:rPr lang="tr-TR" sz="2400" dirty="0"/>
              <a:t> </a:t>
            </a:r>
            <a:r>
              <a:rPr lang="tr-TR" sz="2400" dirty="0" err="1"/>
              <a:t>atr</a:t>
            </a:r>
            <a:r>
              <a:rPr lang="tr-TR" sz="2400" dirty="0"/>
              <a:t> kullanırız. </a:t>
            </a:r>
            <a:r>
              <a:rPr lang="tr-TR" sz="2400" dirty="0" err="1"/>
              <a:t>Rowspan</a:t>
            </a:r>
            <a:r>
              <a:rPr lang="tr-TR" sz="2400" dirty="0"/>
              <a:t> ek niteliği içerisinde kaç hücrelik dikey genişleme olacağını gireriz.</a:t>
            </a:r>
          </a:p>
        </p:txBody>
      </p:sp>
      <p:pic>
        <p:nvPicPr>
          <p:cNvPr id="3074" name="Picture 2" descr="C:\Users\burakcan\Desktop\Patika\1.2 kod odevı\Rowsp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811690" cy="482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9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pic>
        <p:nvPicPr>
          <p:cNvPr id="4098" name="Picture 2" descr="C:\Users\burakcan\Desktop\Patika\1.2 kod odevı\1.2.o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39"/>
            <a:ext cx="9144000" cy="706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b="1" dirty="0"/>
              <a:t>URI: </a:t>
            </a:r>
            <a:r>
              <a:rPr lang="tr-TR" sz="2400" dirty="0" err="1"/>
              <a:t>Uniform</a:t>
            </a:r>
            <a:r>
              <a:rPr lang="tr-TR" sz="2400" dirty="0"/>
              <a:t> Resource </a:t>
            </a:r>
            <a:r>
              <a:rPr lang="tr-TR" sz="2400" dirty="0" err="1"/>
              <a:t>Identifier</a:t>
            </a:r>
            <a:r>
              <a:rPr lang="tr-TR" sz="2400" dirty="0"/>
              <a:t> teriminin kısaltılmış halidir. İnternet’te bir kaynağın tam yerine işaret eden (belge veya resim gibi), standart bir formata uygun bir karakter dizgisidir. Bir URL’in altında bulunan bir kaynağın tam yoluna işaret eder. “https://www.tech-worm.com/rootkit-nedir/”, </a:t>
            </a:r>
            <a:r>
              <a:rPr lang="tr-TR" sz="2400" dirty="0" err="1"/>
              <a:t>URI’e</a:t>
            </a:r>
            <a:r>
              <a:rPr lang="tr-TR" sz="2400" dirty="0"/>
              <a:t> bir örnektir.</a:t>
            </a:r>
          </a:p>
          <a:p>
            <a:r>
              <a:rPr lang="tr-TR" sz="2400" b="1" dirty="0"/>
              <a:t>URL:</a:t>
            </a:r>
            <a:r>
              <a:rPr lang="tr-TR" sz="2400" dirty="0"/>
              <a:t> </a:t>
            </a:r>
            <a:r>
              <a:rPr lang="tr-TR" sz="2400" dirty="0" err="1"/>
              <a:t>Uniform</a:t>
            </a:r>
            <a:r>
              <a:rPr lang="tr-TR" sz="2400" dirty="0"/>
              <a:t> Resource </a:t>
            </a:r>
            <a:r>
              <a:rPr lang="tr-TR" sz="2400" dirty="0" err="1"/>
              <a:t>Locator</a:t>
            </a:r>
            <a:r>
              <a:rPr lang="tr-TR" sz="2400" dirty="0"/>
              <a:t> teriminin kısaltılmış halidir. Türkçeye doğrudan çevrildiğinde Birörnek Kaynak </a:t>
            </a:r>
            <a:r>
              <a:rPr lang="tr-TR" sz="2400" dirty="0" err="1"/>
              <a:t>Konumlayıcı</a:t>
            </a:r>
            <a:r>
              <a:rPr lang="tr-TR" sz="2400" dirty="0"/>
              <a:t> ya da Tekdüzen Kaynak Bulucu şeklinde çevrilebilir. İnternet’te bir kaynağın yerine işaret eden (belge veya resim gibi), standart bir formata uygun bir karakter dizgisidir. “https://www.tech-worm.com”, URL’e bir örnektir.</a:t>
            </a:r>
          </a:p>
        </p:txBody>
      </p:sp>
    </p:spTree>
    <p:extLst>
      <p:ext uri="{BB962C8B-B14F-4D97-AF65-F5344CB8AC3E}">
        <p14:creationId xmlns:p14="http://schemas.microsoft.com/office/powerpoint/2010/main" val="234843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5122" name="Picture 2" descr="C:\Users\burakcan\Desktop\Patika\1.2 kod odevı\1.2.o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 y="0"/>
            <a:ext cx="9369102"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01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6146" name="Picture 2" descr="C:\Users\burakcan\Desktop\Patika\1.2 kod odevı\1.2.ode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 y="0"/>
            <a:ext cx="910867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5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7170" name="Picture 2" descr="C:\Users\burakcan\Desktop\Patika\1.2 kod odevı\1.2.ode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0"/>
            <a:ext cx="91152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8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8194" name="Picture 2" descr="C:\Users\burakcan\Desktop\Patika\1.2 kod odevı\1.2.ode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 y="34280"/>
            <a:ext cx="91383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9218" name="Picture 2" descr="C:\Users\burakcan\Desktop\Patika\1.2 kod odevı\1.2.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 y="0"/>
            <a:ext cx="91338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1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Display:none-visibility:hidden</a:t>
            </a:r>
            <a:r>
              <a:rPr lang="tr-TR" b="1" dirty="0"/>
              <a:t>(</a:t>
            </a:r>
            <a:r>
              <a:rPr lang="tr-TR" b="1" dirty="0" err="1"/>
              <a:t>none</a:t>
            </a:r>
            <a:r>
              <a:rPr lang="tr-TR" b="1" dirty="0"/>
              <a:t>) arasındaki farklar</a:t>
            </a:r>
          </a:p>
        </p:txBody>
      </p:sp>
      <p:sp>
        <p:nvSpPr>
          <p:cNvPr id="3" name="İçerik Yer Tutucusu 2"/>
          <p:cNvSpPr>
            <a:spLocks noGrp="1"/>
          </p:cNvSpPr>
          <p:nvPr>
            <p:ph idx="1"/>
          </p:nvPr>
        </p:nvSpPr>
        <p:spPr/>
        <p:txBody>
          <a:bodyPr>
            <a:normAutofit/>
          </a:bodyPr>
          <a:lstStyle/>
          <a:p>
            <a:r>
              <a:rPr lang="tr-TR" sz="2400" dirty="0" err="1"/>
              <a:t>CSS'de</a:t>
            </a:r>
            <a:r>
              <a:rPr lang="tr-TR" sz="2400" dirty="0"/>
              <a:t> bir element veya bileşenin görünmemesi için </a:t>
            </a:r>
            <a:r>
              <a:rPr lang="tr-TR" sz="2400" b="1" dirty="0" err="1"/>
              <a:t>display:none</a:t>
            </a:r>
            <a:r>
              <a:rPr lang="tr-TR" sz="2400" dirty="0"/>
              <a:t> veya </a:t>
            </a:r>
            <a:r>
              <a:rPr lang="tr-TR" sz="2400" b="1" dirty="0" err="1"/>
              <a:t>visibility:hidden</a:t>
            </a:r>
            <a:r>
              <a:rPr lang="tr-TR" sz="2400" dirty="0"/>
              <a:t> şeklinde biçim verilmektedir. Bu iki biçim arasında önemli bir fark vardır. </a:t>
            </a:r>
            <a:r>
              <a:rPr lang="tr-TR" sz="2400" dirty="0" err="1"/>
              <a:t>display</a:t>
            </a:r>
            <a:r>
              <a:rPr lang="tr-TR" sz="2400" dirty="0"/>
              <a:t> : </a:t>
            </a:r>
            <a:r>
              <a:rPr lang="tr-TR" sz="2400" dirty="0" err="1"/>
              <a:t>none</a:t>
            </a:r>
            <a:r>
              <a:rPr lang="tr-TR" sz="2400" dirty="0"/>
              <a:t> yapıldığında element hiç bir şekilde görünümde hesaba katılmaz. </a:t>
            </a:r>
            <a:r>
              <a:rPr lang="tr-TR" sz="2400" dirty="0" err="1"/>
              <a:t>visibility:hidden'da</a:t>
            </a:r>
            <a:r>
              <a:rPr lang="tr-TR" sz="2400" dirty="0"/>
              <a:t> ise element veya bileşen durur (yer işgal eder) ancak görünür değildir. </a:t>
            </a:r>
            <a:r>
              <a:rPr lang="tr-TR" sz="2400" dirty="0" err="1"/>
              <a:t>visibility:hidden'da</a:t>
            </a:r>
            <a:r>
              <a:rPr lang="tr-TR" sz="2400" dirty="0"/>
              <a:t> element veya bileşen göründüğünde ne kadar yer kaplıyor ve çevredeki bileşenleri ne kadar etkiliyor ise özellik devam eder.</a:t>
            </a:r>
          </a:p>
          <a:p>
            <a:endParaRPr lang="tr-TR" sz="2400" dirty="0"/>
          </a:p>
        </p:txBody>
      </p:sp>
      <p:graphicFrame>
        <p:nvGraphicFramePr>
          <p:cNvPr id="4" name="Tablo 3"/>
          <p:cNvGraphicFramePr>
            <a:graphicFrameLocks noGrp="1"/>
          </p:cNvGraphicFramePr>
          <p:nvPr>
            <p:extLst>
              <p:ext uri="{D42A27DB-BD31-4B8C-83A1-F6EECF244321}">
                <p14:modId xmlns:p14="http://schemas.microsoft.com/office/powerpoint/2010/main" val="2884926444"/>
              </p:ext>
            </p:extLst>
          </p:nvPr>
        </p:nvGraphicFramePr>
        <p:xfrm>
          <a:off x="1043608" y="5301208"/>
          <a:ext cx="5907586" cy="548640"/>
        </p:xfrm>
        <a:graphic>
          <a:graphicData uri="http://schemas.openxmlformats.org/drawingml/2006/table">
            <a:tbl>
              <a:tblPr/>
              <a:tblGrid>
                <a:gridCol w="5907586">
                  <a:extLst>
                    <a:ext uri="{9D8B030D-6E8A-4147-A177-3AD203B41FA5}">
                      <a16:colId xmlns:a16="http://schemas.microsoft.com/office/drawing/2014/main" val="20000"/>
                    </a:ext>
                  </a:extLst>
                </a:gridCol>
              </a:tblGrid>
              <a:tr h="0">
                <a:tc>
                  <a:txBody>
                    <a:bodyPr/>
                    <a:lstStyle/>
                    <a:p>
                      <a:pPr algn="l" fontAlgn="base"/>
                      <a:r>
                        <a:rPr lang="tr-TR" b="0" i="0" dirty="0">
                          <a:effectLst/>
                          <a:latin typeface="Consolas"/>
                        </a:rPr>
                        <a:t>p{</a:t>
                      </a:r>
                      <a:r>
                        <a:rPr lang="tr-TR" b="0" i="0" dirty="0" err="1">
                          <a:effectLst/>
                          <a:latin typeface="Consolas"/>
                        </a:rPr>
                        <a:t>visibility:hidden</a:t>
                      </a:r>
                      <a:r>
                        <a:rPr lang="tr-TR" b="0" i="0" dirty="0">
                          <a:effectLst/>
                          <a:latin typeface="Consolas"/>
                        </a:rPr>
                        <a:t>;}</a:t>
                      </a:r>
                    </a:p>
                    <a:p>
                      <a:pPr algn="l" fontAlgn="base"/>
                      <a:r>
                        <a:rPr lang="tr-TR" b="0" i="0" dirty="0">
                          <a:effectLst/>
                          <a:latin typeface="Consolas"/>
                        </a:rPr>
                        <a:t>p{</a:t>
                      </a:r>
                      <a:r>
                        <a:rPr lang="tr-TR" b="0" i="0" dirty="0" err="1">
                          <a:effectLst/>
                          <a:latin typeface="Consolas"/>
                        </a:rPr>
                        <a:t>display:none</a:t>
                      </a:r>
                      <a:r>
                        <a:rPr lang="tr-TR" b="0" i="0" dirty="0">
                          <a:effectLst/>
                          <a:latin typeface="Consolas"/>
                        </a:rPr>
                        <a:t>;}</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530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9"/>
            <a:ext cx="8229600" cy="3168352"/>
          </a:xfrm>
        </p:spPr>
        <p:txBody>
          <a:bodyPr>
            <a:normAutofit lnSpcReduction="10000"/>
          </a:bodyPr>
          <a:lstStyle/>
          <a:p>
            <a:r>
              <a:rPr lang="tr-TR" sz="2400" dirty="0" err="1"/>
              <a:t>Display:none</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chemeClr val="tx2">
                    <a:lumMod val="60000"/>
                    <a:lumOff val="40000"/>
                  </a:schemeClr>
                </a:solidFill>
              </a:rPr>
              <a:t>display:</a:t>
            </a:r>
            <a:r>
              <a:rPr lang="tr-TR" sz="2400" dirty="0" err="1">
                <a:solidFill>
                  <a:srgbClr val="FF0000"/>
                </a:solidFill>
              </a:rPr>
              <a:t>none</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display:none</a:t>
            </a:r>
            <a:r>
              <a:rPr lang="tr-TR" sz="2400" dirty="0"/>
              <a:t>; kullanılarak gizlenen başlık sayfada yer kaplamaz</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p>
        </p:txBody>
      </p:sp>
      <p:pic>
        <p:nvPicPr>
          <p:cNvPr id="2050" name="Picture 2" descr="C:\Users\burakcan\Desktop\Patika\1.3 ödev\araştırma\displaynone-visibilitynone\displa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45024"/>
            <a:ext cx="62976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77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1"/>
            <a:ext cx="8229600" cy="3456384"/>
          </a:xfrm>
        </p:spPr>
        <p:txBody>
          <a:bodyPr>
            <a:normAutofit lnSpcReduction="10000"/>
          </a:bodyPr>
          <a:lstStyle/>
          <a:p>
            <a:r>
              <a:rPr lang="tr-TR" sz="2400" dirty="0" err="1"/>
              <a:t>Visibilit:hidden</a:t>
            </a:r>
            <a:endParaRPr lang="tr-TR" sz="2400" dirty="0"/>
          </a:p>
          <a:p>
            <a:pPr marL="0" indent="0">
              <a:buNone/>
            </a:pPr>
            <a:r>
              <a:rPr lang="tr-TR" sz="2400" dirty="0"/>
              <a:t>CSS KODU</a:t>
            </a:r>
          </a:p>
          <a:p>
            <a:pPr marL="0" indent="0">
              <a:buNone/>
            </a:pPr>
            <a:r>
              <a:rPr lang="tr-TR" sz="2400" dirty="0"/>
              <a:t>h1.</a:t>
            </a:r>
            <a:r>
              <a:rPr lang="tr-TR" sz="2400" dirty="0">
                <a:solidFill>
                  <a:srgbClr val="FFC000"/>
                </a:solidFill>
              </a:rPr>
              <a:t>hidden</a:t>
            </a:r>
            <a:r>
              <a:rPr lang="tr-TR" sz="2400" dirty="0">
                <a:solidFill>
                  <a:srgbClr val="FF0000"/>
                </a:solidFill>
              </a:rPr>
              <a:t>{</a:t>
            </a:r>
            <a:r>
              <a:rPr lang="tr-TR" sz="2400" dirty="0" err="1">
                <a:solidFill>
                  <a:srgbClr val="0070C0"/>
                </a:solidFill>
              </a:rPr>
              <a:t>visibility:</a:t>
            </a:r>
            <a:r>
              <a:rPr lang="tr-TR" sz="2400" dirty="0" err="1">
                <a:solidFill>
                  <a:srgbClr val="FF0000"/>
                </a:solidFill>
              </a:rPr>
              <a:t>hidden</a:t>
            </a:r>
            <a:r>
              <a:rPr lang="tr-TR" sz="2400" dirty="0"/>
              <a:t>;</a:t>
            </a:r>
            <a:r>
              <a:rPr lang="tr-TR" sz="2400" dirty="0">
                <a:solidFill>
                  <a:srgbClr val="FF0000"/>
                </a:solidFill>
              </a:rPr>
              <a:t>}</a:t>
            </a:r>
          </a:p>
          <a:p>
            <a:pPr marL="0" indent="0">
              <a:buNone/>
            </a:pPr>
            <a:r>
              <a:rPr lang="tr-TR" sz="2400" dirty="0"/>
              <a:t>HTML KODU</a:t>
            </a:r>
          </a:p>
          <a:p>
            <a:pPr marL="0" indent="0">
              <a:buNone/>
            </a:pPr>
            <a:r>
              <a:rPr lang="pt-BR" sz="2400" b="1" dirty="0">
                <a:solidFill>
                  <a:srgbClr val="0070C0"/>
                </a:solidFill>
              </a:rPr>
              <a:t>&lt;h1&gt;</a:t>
            </a:r>
            <a:r>
              <a:rPr lang="pt-BR" sz="2400" dirty="0"/>
              <a:t>Burada görünür bir başlık var</a:t>
            </a:r>
            <a:r>
              <a:rPr lang="pt-BR" sz="2400" b="1" dirty="0">
                <a:solidFill>
                  <a:srgbClr val="0070C0"/>
                </a:solidFill>
              </a:rPr>
              <a:t>&lt;/h1&gt;</a:t>
            </a:r>
            <a:endParaRPr lang="pt-BR" sz="2400" dirty="0">
              <a:solidFill>
                <a:srgbClr val="0070C0"/>
              </a:solidFill>
            </a:endParaRPr>
          </a:p>
          <a:p>
            <a:pPr marL="0" indent="0">
              <a:buNone/>
            </a:pPr>
            <a:r>
              <a:rPr lang="sv-SE" sz="2400" b="1" dirty="0">
                <a:solidFill>
                  <a:srgbClr val="0070C0"/>
                </a:solidFill>
              </a:rPr>
              <a:t>&lt;h1</a:t>
            </a:r>
            <a:r>
              <a:rPr lang="sv-SE" sz="2400" dirty="0">
                <a:solidFill>
                  <a:srgbClr val="0070C0"/>
                </a:solidFill>
              </a:rPr>
              <a:t> class</a:t>
            </a:r>
            <a:r>
              <a:rPr lang="sv-SE" sz="2400" dirty="0">
                <a:solidFill>
                  <a:srgbClr val="FF0000"/>
                </a:solidFill>
              </a:rPr>
              <a:t>="hidden"</a:t>
            </a:r>
            <a:r>
              <a:rPr lang="sv-SE" sz="2400" b="1" dirty="0">
                <a:solidFill>
                  <a:srgbClr val="FF0000"/>
                </a:solidFill>
              </a:rPr>
              <a:t>&gt;</a:t>
            </a:r>
            <a:r>
              <a:rPr lang="sv-SE" sz="2400" dirty="0"/>
              <a:t>Burada gizli bir başlık var</a:t>
            </a:r>
            <a:r>
              <a:rPr lang="sv-SE" sz="2400" b="1" dirty="0">
                <a:solidFill>
                  <a:srgbClr val="0070C0"/>
                </a:solidFill>
              </a:rPr>
              <a:t>&lt;/h1&gt;</a:t>
            </a:r>
            <a:endParaRPr lang="sv-SE" sz="2400" dirty="0">
              <a:solidFill>
                <a:srgbClr val="0070C0"/>
              </a:solidFill>
            </a:endParaRPr>
          </a:p>
          <a:p>
            <a:pPr marL="0" indent="0">
              <a:buNone/>
            </a:pPr>
            <a:r>
              <a:rPr lang="tr-TR" sz="2400" b="1" dirty="0">
                <a:solidFill>
                  <a:srgbClr val="0070C0"/>
                </a:solidFill>
              </a:rPr>
              <a:t>&lt;p&gt;</a:t>
            </a:r>
            <a:r>
              <a:rPr lang="tr-TR" sz="2400" dirty="0" err="1"/>
              <a:t>visibility:hidden</a:t>
            </a:r>
            <a:r>
              <a:rPr lang="tr-TR" sz="2400" dirty="0"/>
              <a:t>; kullanılarak gizlenen başlık sayfada yer kaplar</a:t>
            </a:r>
            <a:r>
              <a:rPr lang="tr-TR" sz="2400" dirty="0">
                <a:solidFill>
                  <a:srgbClr val="0070C0"/>
                </a:solidFill>
              </a:rPr>
              <a:t>.</a:t>
            </a:r>
            <a:r>
              <a:rPr lang="tr-TR" sz="2400" b="1" dirty="0">
                <a:solidFill>
                  <a:srgbClr val="0070C0"/>
                </a:solidFill>
              </a:rPr>
              <a:t>&lt;/p&gt;</a:t>
            </a:r>
            <a:endParaRPr lang="tr-TR" sz="2400" dirty="0">
              <a:solidFill>
                <a:srgbClr val="0070C0"/>
              </a:solidFill>
            </a:endParaRPr>
          </a:p>
          <a:p>
            <a:pPr marL="0" indent="0">
              <a:buNone/>
            </a:pPr>
            <a:endParaRPr lang="tr-TR" dirty="0">
              <a:solidFill>
                <a:srgbClr val="FF0000"/>
              </a:solidFill>
            </a:endParaRPr>
          </a:p>
        </p:txBody>
      </p:sp>
      <p:pic>
        <p:nvPicPr>
          <p:cNvPr id="3074" name="Picture 2" descr="C:\Users\burakcan\Desktop\Patika\1.3 ödev\araştırma\displaynone-visibilitynone\visibilityn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240462"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err="1"/>
              <a:t>Pseudo-class</a:t>
            </a:r>
            <a:r>
              <a:rPr lang="tr-TR" b="1" dirty="0"/>
              <a:t>(Sözde-sınıflar) ve </a:t>
            </a:r>
            <a:r>
              <a:rPr lang="tr-TR" b="1" dirty="0" err="1"/>
              <a:t>Pseudo-elements</a:t>
            </a:r>
            <a:r>
              <a:rPr lang="tr-TR" b="1" dirty="0"/>
              <a:t>(Sözde-elementler)</a:t>
            </a:r>
          </a:p>
        </p:txBody>
      </p:sp>
      <p:sp>
        <p:nvSpPr>
          <p:cNvPr id="3" name="İçerik Yer Tutucusu 2"/>
          <p:cNvSpPr>
            <a:spLocks noGrp="1"/>
          </p:cNvSpPr>
          <p:nvPr>
            <p:ph idx="1"/>
          </p:nvPr>
        </p:nvSpPr>
        <p:spPr/>
        <p:txBody>
          <a:bodyPr>
            <a:normAutofit/>
          </a:bodyPr>
          <a:lstStyle/>
          <a:p>
            <a:r>
              <a:rPr lang="tr-TR" sz="2400" dirty="0" err="1"/>
              <a:t>Pseudo</a:t>
            </a:r>
            <a:r>
              <a:rPr lang="tr-TR" sz="2400" dirty="0"/>
              <a:t> sınıf ve elementleri </a:t>
            </a:r>
            <a:r>
              <a:rPr lang="tr-TR" sz="2400" dirty="0" err="1"/>
              <a:t>CSS’i</a:t>
            </a:r>
            <a:r>
              <a:rPr lang="tr-TR" sz="2400" dirty="0"/>
              <a:t> destekleyen web tarayıcıları tarafından otomatik olarak tanınan özel sınıf ve elementlerdir. Bu sınıf ve elementler (x)html hiyerarşisi ile erişemediğimiz element ve sınıflara erişmemizi sağlar. </a:t>
            </a:r>
            <a:r>
              <a:rPr lang="tr-TR" sz="2400" b="1" dirty="0" err="1"/>
              <a:t>Pseudo</a:t>
            </a:r>
            <a:r>
              <a:rPr lang="tr-TR" sz="2400" b="1" dirty="0"/>
              <a:t> sınıfı</a:t>
            </a:r>
            <a:r>
              <a:rPr lang="tr-TR" sz="2400" dirty="0"/>
              <a:t> bir elementi farklı sınıflara böler(</a:t>
            </a:r>
            <a:r>
              <a:rPr lang="tr-TR" sz="2400" dirty="0" err="1"/>
              <a:t>örn</a:t>
            </a:r>
            <a:r>
              <a:rPr lang="tr-TR" sz="2400" dirty="0"/>
              <a:t>: link elementini </a:t>
            </a:r>
            <a:r>
              <a:rPr lang="tr-TR" sz="2400" dirty="0" err="1"/>
              <a:t>active</a:t>
            </a:r>
            <a:r>
              <a:rPr lang="tr-TR" sz="2400" dirty="0"/>
              <a:t>, </a:t>
            </a:r>
            <a:r>
              <a:rPr lang="tr-TR" sz="2400" dirty="0" err="1"/>
              <a:t>visited</a:t>
            </a:r>
            <a:r>
              <a:rPr lang="tr-TR" sz="2400" dirty="0"/>
              <a:t> vd. sınıflarına böler) </a:t>
            </a:r>
            <a:r>
              <a:rPr lang="tr-TR" sz="2400" b="1" dirty="0" err="1"/>
              <a:t>Pseudo</a:t>
            </a:r>
            <a:r>
              <a:rPr lang="tr-TR" sz="2400" b="1" dirty="0"/>
              <a:t> elementi</a:t>
            </a:r>
            <a:r>
              <a:rPr lang="tr-TR" sz="2400" dirty="0"/>
              <a:t> ise bir elementi alt kısımlara böler (örneğin bir paragrafın ilk harfi, bir paragrafın ilk satırı gibi.)</a:t>
            </a:r>
          </a:p>
        </p:txBody>
      </p:sp>
    </p:spTree>
    <p:extLst>
      <p:ext uri="{BB962C8B-B14F-4D97-AF65-F5344CB8AC3E}">
        <p14:creationId xmlns:p14="http://schemas.microsoft.com/office/powerpoint/2010/main" val="3245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32792"/>
            <a:ext cx="8229600" cy="4525963"/>
          </a:xfrm>
        </p:spPr>
        <p:txBody>
          <a:bodyPr>
            <a:normAutofit/>
          </a:bodyPr>
          <a:lstStyle/>
          <a:p>
            <a:r>
              <a:rPr lang="tr-TR" sz="2400" dirty="0" err="1"/>
              <a:t>Pseudo</a:t>
            </a:r>
            <a:r>
              <a:rPr lang="tr-TR" sz="2400" dirty="0"/>
              <a:t> sınıfına örnek:</a:t>
            </a:r>
          </a:p>
          <a:p>
            <a:pPr marL="0" indent="0">
              <a:buNone/>
            </a:pPr>
            <a:r>
              <a:rPr lang="tr-TR" sz="2400" dirty="0"/>
              <a:t>a:visited{</a:t>
            </a:r>
          </a:p>
          <a:p>
            <a:pPr marL="0" indent="0">
              <a:buNone/>
            </a:pPr>
            <a:r>
              <a:rPr lang="tr-TR" sz="2400" dirty="0">
                <a:solidFill>
                  <a:srgbClr val="FF0000"/>
                </a:solidFill>
              </a:rPr>
              <a:t>    </a:t>
            </a:r>
            <a:r>
              <a:rPr lang="tr-TR" sz="2400" dirty="0" err="1">
                <a:solidFill>
                  <a:srgbClr val="FF0000"/>
                </a:solidFill>
              </a:rPr>
              <a:t>color</a:t>
            </a:r>
            <a:r>
              <a:rPr lang="tr-TR" sz="2400" dirty="0"/>
              <a:t>: </a:t>
            </a:r>
            <a:r>
              <a:rPr lang="tr-TR" sz="2400" dirty="0" err="1">
                <a:solidFill>
                  <a:schemeClr val="bg2">
                    <a:lumMod val="75000"/>
                  </a:schemeClr>
                </a:solidFill>
              </a:rPr>
              <a:t>red</a:t>
            </a:r>
            <a:r>
              <a:rPr lang="tr-TR" sz="2400" dirty="0"/>
              <a:t>;</a:t>
            </a:r>
          </a:p>
          <a:p>
            <a:pPr marL="0" indent="0">
              <a:buNone/>
            </a:pPr>
            <a:r>
              <a:rPr lang="tr-TR" sz="2400" dirty="0"/>
              <a:t>}</a:t>
            </a:r>
          </a:p>
          <a:p>
            <a:r>
              <a:rPr lang="tr-TR" sz="2400" dirty="0" err="1"/>
              <a:t>Pseudo</a:t>
            </a:r>
            <a:r>
              <a:rPr lang="tr-TR" sz="2400" dirty="0"/>
              <a:t> elementine örnek:</a:t>
            </a:r>
          </a:p>
          <a:p>
            <a:pPr marL="0" indent="0">
              <a:buNone/>
            </a:pPr>
            <a:r>
              <a:rPr lang="tr-TR" sz="2400" dirty="0"/>
              <a:t>p:first-line{</a:t>
            </a:r>
          </a:p>
          <a:p>
            <a:pPr marL="0" indent="0">
              <a:buNone/>
            </a:pPr>
            <a:r>
              <a:rPr lang="tr-TR" sz="2400" dirty="0"/>
              <a:t>    </a:t>
            </a:r>
            <a:r>
              <a:rPr lang="tr-TR" sz="2400" dirty="0">
                <a:solidFill>
                  <a:srgbClr val="FF0000"/>
                </a:solidFill>
              </a:rPr>
              <a:t>font-</a:t>
            </a:r>
            <a:r>
              <a:rPr lang="tr-TR" sz="2400" dirty="0" err="1">
                <a:solidFill>
                  <a:srgbClr val="FF0000"/>
                </a:solidFill>
              </a:rPr>
              <a:t>weight</a:t>
            </a:r>
            <a:r>
              <a:rPr lang="tr-TR" sz="2400" dirty="0"/>
              <a:t>:</a:t>
            </a:r>
            <a:r>
              <a:rPr lang="tr-TR" sz="2400" dirty="0">
                <a:solidFill>
                  <a:srgbClr val="FF0000"/>
                </a:solidFill>
              </a:rPr>
              <a:t> </a:t>
            </a:r>
            <a:r>
              <a:rPr lang="tr-TR" sz="2400" dirty="0" err="1">
                <a:solidFill>
                  <a:srgbClr val="0070C0"/>
                </a:solidFill>
              </a:rPr>
              <a:t>bold</a:t>
            </a:r>
            <a:r>
              <a:rPr lang="tr-TR" sz="2400" dirty="0"/>
              <a:t>;</a:t>
            </a:r>
          </a:p>
          <a:p>
            <a:pPr marL="0" indent="0">
              <a:buNone/>
            </a:pPr>
            <a:r>
              <a:rPr lang="tr-TR" sz="2400" dirty="0"/>
              <a:t>}</a:t>
            </a:r>
          </a:p>
        </p:txBody>
      </p:sp>
    </p:spTree>
    <p:extLst>
      <p:ext uri="{BB962C8B-B14F-4D97-AF65-F5344CB8AC3E}">
        <p14:creationId xmlns:p14="http://schemas.microsoft.com/office/powerpoint/2010/main" val="49159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HTTP Yapısı</a:t>
            </a:r>
          </a:p>
        </p:txBody>
      </p:sp>
      <p:sp>
        <p:nvSpPr>
          <p:cNvPr id="3" name="İçerik Yer Tutucusu 2"/>
          <p:cNvSpPr>
            <a:spLocks noGrp="1"/>
          </p:cNvSpPr>
          <p:nvPr>
            <p:ph idx="1"/>
          </p:nvPr>
        </p:nvSpPr>
        <p:spPr/>
        <p:txBody>
          <a:bodyPr>
            <a:normAutofit/>
          </a:bodyPr>
          <a:lstStyle/>
          <a:p>
            <a:r>
              <a:rPr lang="tr-TR" sz="2400" dirty="0" err="1"/>
              <a:t>Hypertext</a:t>
            </a:r>
            <a:r>
              <a:rPr lang="tr-TR" sz="2400" dirty="0"/>
              <a:t> Transfer Protocol kelimesinin kısaltılmış şekli olan HTTP, web tarayıcıdan veya istemciden gelen talepler ile web sunucularından gelen cevaplar arasındaki yolu sağlayan yapıdır. HTML belgeleri, resimler, videolar, sorgu sonuçları vb. veriler, World </a:t>
            </a:r>
            <a:r>
              <a:rPr lang="tr-TR" sz="2400" dirty="0" err="1"/>
              <a:t>Wide</a:t>
            </a:r>
            <a:r>
              <a:rPr lang="tr-TR" sz="2400" dirty="0"/>
              <a:t> </a:t>
            </a:r>
            <a:r>
              <a:rPr lang="tr-TR" sz="2400" dirty="0" err="1"/>
              <a:t>Web’de</a:t>
            </a:r>
            <a:r>
              <a:rPr lang="tr-TR" sz="2400" dirty="0"/>
              <a:t> TCP kullanılarak HTTP tarafından iletilir. Çeşitli bağlantı noktaları kullanılsa da, yaygın olarak kullanılan bağlantı noktası TCP 80'dir. HTTP, web tarayıcılarının ve sunucularının ortak bir dilde güvenli iletişimini sağlayan bir protokoldür. İstekler ve cevaplar HTTP tarafından belirtilen dil kurallarına uyarak gerçekleştirilir.</a:t>
            </a:r>
          </a:p>
        </p:txBody>
      </p:sp>
    </p:spTree>
    <p:extLst>
      <p:ext uri="{BB962C8B-B14F-4D97-AF65-F5344CB8AC3E}">
        <p14:creationId xmlns:p14="http://schemas.microsoft.com/office/powerpoint/2010/main" val="204738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akcan\Desktop\Patika\1.3 ödev\araştırma\pseudo class-pseudo element\pseu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32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Group</a:t>
            </a:r>
            <a:r>
              <a:rPr lang="tr-TR" b="1" dirty="0"/>
              <a:t> </a:t>
            </a:r>
            <a:r>
              <a:rPr lang="tr-TR" b="1" dirty="0" err="1"/>
              <a:t>selectors</a:t>
            </a:r>
            <a:endParaRPr lang="tr-TR" b="1" dirty="0"/>
          </a:p>
        </p:txBody>
      </p:sp>
      <p:sp>
        <p:nvSpPr>
          <p:cNvPr id="3" name="İçerik Yer Tutucusu 2"/>
          <p:cNvSpPr>
            <a:spLocks noGrp="1"/>
          </p:cNvSpPr>
          <p:nvPr>
            <p:ph idx="1"/>
          </p:nvPr>
        </p:nvSpPr>
        <p:spPr/>
        <p:txBody>
          <a:bodyPr>
            <a:normAutofit/>
          </a:bodyPr>
          <a:lstStyle/>
          <a:p>
            <a:r>
              <a:rPr lang="tr-TR" sz="2400" dirty="0"/>
              <a:t>Bir blok içinde iç içe etiketlerimiz (seçicilerimiz) olmuş olsun bu etiketler aynı seviyede olabilir ya da olmayabilir bunlara erişmek için bir gruplama ile erişebilmemiz mümkün.</a:t>
            </a:r>
          </a:p>
          <a:p>
            <a:r>
              <a:rPr lang="tr-TR" sz="2400" dirty="0"/>
              <a:t>(*) </a:t>
            </a:r>
            <a:r>
              <a:rPr lang="tr-TR" sz="2400" dirty="0">
                <a:sym typeface="Wingdings" panose="05000000000000000000" pitchFamily="2" charset="2"/>
              </a:rPr>
              <a:t> Tüm etiketler</a:t>
            </a:r>
          </a:p>
          <a:p>
            <a:r>
              <a:rPr lang="tr-TR" sz="2400" dirty="0">
                <a:sym typeface="Wingdings" panose="05000000000000000000" pitchFamily="2" charset="2"/>
              </a:rPr>
              <a:t>(p) Tüm p etiketleri</a:t>
            </a:r>
          </a:p>
          <a:p>
            <a:r>
              <a:rPr lang="tr-TR" sz="2400" dirty="0">
                <a:sym typeface="Wingdings" panose="05000000000000000000" pitchFamily="2" charset="2"/>
              </a:rPr>
              <a:t>(div p) </a:t>
            </a:r>
            <a:r>
              <a:rPr lang="tr-TR" sz="2400" dirty="0" err="1">
                <a:sym typeface="Wingdings" panose="05000000000000000000" pitchFamily="2" charset="2"/>
              </a:rPr>
              <a:t>Div</a:t>
            </a:r>
            <a:r>
              <a:rPr lang="tr-TR" sz="2400" dirty="0">
                <a:sym typeface="Wingdings" panose="05000000000000000000" pitchFamily="2" charset="2"/>
              </a:rPr>
              <a:t> içindeki tüm p etiketleri</a:t>
            </a:r>
          </a:p>
          <a:p>
            <a:r>
              <a:rPr lang="tr-TR" sz="2400" dirty="0">
                <a:sym typeface="Wingdings" panose="05000000000000000000" pitchFamily="2" charset="2"/>
              </a:rPr>
              <a:t>(</a:t>
            </a:r>
            <a:r>
              <a:rPr lang="tr-TR" sz="2400" dirty="0" err="1">
                <a:sym typeface="Wingdings" panose="05000000000000000000" pitchFamily="2" charset="2"/>
              </a:rPr>
              <a:t>div,p</a:t>
            </a:r>
            <a:r>
              <a:rPr lang="tr-TR" sz="2400" dirty="0">
                <a:sym typeface="Wingdings" panose="05000000000000000000" pitchFamily="2" charset="2"/>
              </a:rPr>
              <a:t>) Tüm div ve tüm p etiketleri</a:t>
            </a:r>
          </a:p>
          <a:p>
            <a:r>
              <a:rPr lang="tr-TR" sz="2400" dirty="0">
                <a:sym typeface="Wingdings" panose="05000000000000000000" pitchFamily="2" charset="2"/>
              </a:rPr>
              <a:t>(div&gt;p) Üst etiketi div olan tüm p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ile aynı seviyede tüm div etiketleri</a:t>
            </a:r>
          </a:p>
          <a:p>
            <a:r>
              <a:rPr lang="tr-TR" sz="2400" dirty="0">
                <a:sym typeface="Wingdings" panose="05000000000000000000" pitchFamily="2" charset="2"/>
              </a:rPr>
              <a:t>(</a:t>
            </a:r>
            <a:r>
              <a:rPr lang="tr-TR" sz="2400" dirty="0" err="1">
                <a:sym typeface="Wingdings" panose="05000000000000000000" pitchFamily="2" charset="2"/>
              </a:rPr>
              <a:t>p+div</a:t>
            </a:r>
            <a:r>
              <a:rPr lang="tr-TR" sz="2400" dirty="0">
                <a:sym typeface="Wingdings" panose="05000000000000000000" pitchFamily="2" charset="2"/>
              </a:rPr>
              <a:t>) P etiketinden sonra gelen aynı seviyedeki div etiketi</a:t>
            </a:r>
            <a:endParaRPr lang="tr-TR" sz="2400" dirty="0"/>
          </a:p>
        </p:txBody>
      </p:sp>
    </p:spTree>
    <p:extLst>
      <p:ext uri="{BB962C8B-B14F-4D97-AF65-F5344CB8AC3E}">
        <p14:creationId xmlns:p14="http://schemas.microsoft.com/office/powerpoint/2010/main" val="305530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388640"/>
          </a:xfrm>
        </p:spPr>
        <p:txBody>
          <a:bodyPr>
            <a:normAutofit fontScale="92500" lnSpcReduction="20000"/>
          </a:bodyPr>
          <a:lstStyle/>
          <a:p>
            <a:r>
              <a:rPr lang="tr-TR" sz="2400" dirty="0"/>
              <a:t>Aşağıda belirtilen kodlar üzerinden örneklerimizi uygulayalım.</a:t>
            </a:r>
          </a:p>
        </p:txBody>
      </p:sp>
      <p:pic>
        <p:nvPicPr>
          <p:cNvPr id="5122" name="Picture 2" descr="C:\Users\burakcan\Desktop\Patika\1.3 ödev\araştırma\group selectors div\di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4" y="623817"/>
            <a:ext cx="9036497" cy="31365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urakcan\Desktop\Patika\1.3 ödev\araştırma\group selectors div\sonu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3760394"/>
            <a:ext cx="9108346" cy="30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0953"/>
            <a:ext cx="8229600" cy="892696"/>
          </a:xfrm>
        </p:spPr>
        <p:txBody>
          <a:bodyPr>
            <a:normAutofit/>
          </a:bodyPr>
          <a:lstStyle/>
          <a:p>
            <a:r>
              <a:rPr lang="tr-TR" sz="2400" dirty="0"/>
              <a:t>Tüm etiketlerimizi kırmızı rengine uygulamak istersek aşağıdaki gibi bir kullanım yapılacaktır.</a:t>
            </a:r>
          </a:p>
        </p:txBody>
      </p:sp>
      <p:pic>
        <p:nvPicPr>
          <p:cNvPr id="6146" name="Picture 2" descr="C:\Users\burakcan\Desktop\Patika\1.3 ödev\araştırma\group selectors div\div2vesonu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16632"/>
            <a:ext cx="8229600" cy="460648"/>
          </a:xfrm>
        </p:spPr>
        <p:txBody>
          <a:bodyPr>
            <a:normAutofit/>
          </a:bodyPr>
          <a:lstStyle/>
          <a:p>
            <a:r>
              <a:rPr lang="tr-TR" sz="2400" dirty="0"/>
              <a:t>Tüm p etiketlerimizin yazı boyutunu büyütelim.</a:t>
            </a:r>
          </a:p>
        </p:txBody>
      </p:sp>
      <p:pic>
        <p:nvPicPr>
          <p:cNvPr id="7170" name="Picture 2" descr="C:\Users\burakcan\Desktop\Patika\1.3 ödev\araştırma\group selectors div\div3 ve sonu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6" y="620689"/>
            <a:ext cx="9112374"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498"/>
            <a:ext cx="8229600" cy="460648"/>
          </a:xfrm>
        </p:spPr>
        <p:txBody>
          <a:bodyPr>
            <a:normAutofit/>
          </a:bodyPr>
          <a:lstStyle/>
          <a:p>
            <a:r>
              <a:rPr lang="tr-TR" sz="2400" dirty="0"/>
              <a:t>Şimdi ise div içindeki p seçicimize özellik uygulayalım.</a:t>
            </a:r>
          </a:p>
        </p:txBody>
      </p:sp>
      <p:pic>
        <p:nvPicPr>
          <p:cNvPr id="8194" name="Picture 2" descr="C:\Users\burakcan\Desktop\Patika\1.3 ödev\araştırma\group selectors div\div4 ve sonu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548680"/>
            <a:ext cx="9123784"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5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538"/>
            <a:ext cx="8229600" cy="820688"/>
          </a:xfrm>
        </p:spPr>
        <p:txBody>
          <a:bodyPr>
            <a:normAutofit lnSpcReduction="10000"/>
          </a:bodyPr>
          <a:lstStyle/>
          <a:p>
            <a:r>
              <a:rPr lang="tr-TR" sz="2400" dirty="0"/>
              <a:t>Şimdi ise sayfada bulunan tüm div ve p seçicilerimize özellik verelim. Burada virgül ve görevi görmektedir.</a:t>
            </a:r>
          </a:p>
        </p:txBody>
      </p:sp>
      <p:pic>
        <p:nvPicPr>
          <p:cNvPr id="9218" name="Picture 2" descr="C:\Users\burakcan\Desktop\Patika\1.3 ödev\araştırma\group selectors div\div5 ve sonu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2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820688"/>
          </a:xfrm>
        </p:spPr>
        <p:txBody>
          <a:bodyPr>
            <a:normAutofit lnSpcReduction="10000"/>
          </a:bodyPr>
          <a:lstStyle/>
          <a:p>
            <a:r>
              <a:rPr lang="tr-TR" sz="2400" dirty="0"/>
              <a:t>Üst etiketi div olan tüm p’ler etkilenir. En üstteki p etiketimiz etkilenmeyecektir.</a:t>
            </a:r>
          </a:p>
        </p:txBody>
      </p:sp>
      <p:pic>
        <p:nvPicPr>
          <p:cNvPr id="10242" name="Picture 2" descr="C:\Users\burakcan\Desktop\Patika\1.3 ödev\araştırma\group selectors div\div6 ve sonu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4" y="764704"/>
            <a:ext cx="9129886" cy="60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17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8306"/>
            <a:ext cx="8229600" cy="532656"/>
          </a:xfrm>
        </p:spPr>
        <p:txBody>
          <a:bodyPr>
            <a:normAutofit/>
          </a:bodyPr>
          <a:lstStyle/>
          <a:p>
            <a:r>
              <a:rPr lang="tr-TR" sz="2400" dirty="0"/>
              <a:t>Burada ise p ile aynı seviyede bulunan </a:t>
            </a:r>
            <a:r>
              <a:rPr lang="tr-TR" sz="2400" dirty="0" err="1"/>
              <a:t>div’ler</a:t>
            </a:r>
            <a:r>
              <a:rPr lang="tr-TR" sz="2400" dirty="0"/>
              <a:t> etkilenecektir.</a:t>
            </a:r>
          </a:p>
        </p:txBody>
      </p:sp>
      <p:pic>
        <p:nvPicPr>
          <p:cNvPr id="11266" name="Picture 2" descr="C:\Users\burakcan\Desktop\Patika\1.3 ödev\araştırma\group selectors div\div7 ve sonu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0"/>
            <a:ext cx="8229600" cy="1180728"/>
          </a:xfrm>
        </p:spPr>
        <p:txBody>
          <a:bodyPr>
            <a:normAutofit lnSpcReduction="10000"/>
          </a:bodyPr>
          <a:lstStyle/>
          <a:p>
            <a:r>
              <a:rPr lang="tr-TR" sz="2400" dirty="0"/>
              <a:t>Bu grup seçici ise, p etiketinden sonra gelen ilk div etkilenecektir. Bir önceki örnekte tüm </a:t>
            </a:r>
            <a:r>
              <a:rPr lang="tr-TR" sz="2400" dirty="0" err="1"/>
              <a:t>div’ler</a:t>
            </a:r>
            <a:r>
              <a:rPr lang="tr-TR" sz="2400" dirty="0"/>
              <a:t> etkilendi burada ise ilk div etkilenecektir.</a:t>
            </a:r>
          </a:p>
        </p:txBody>
      </p:sp>
      <p:pic>
        <p:nvPicPr>
          <p:cNvPr id="12290" name="Picture 2" descr="C:\Users\burakcan\Desktop\Patika\1.3 ödev\araştırma\group selectors div\div8 ve sonu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1196752"/>
            <a:ext cx="9120336" cy="56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3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HTTP isteği 4 temel öğeden oluşur. Bir istek satırı, sıfır veya daha fazla başlık (</a:t>
            </a:r>
            <a:r>
              <a:rPr lang="tr-TR" sz="2400" dirty="0" err="1"/>
              <a:t>Genel,İstek,Varlık</a:t>
            </a:r>
            <a:r>
              <a:rPr lang="tr-TR" sz="2400" dirty="0"/>
              <a:t>) alanları ve ardından CRLF, </a:t>
            </a:r>
            <a:r>
              <a:rPr lang="tr-TR" sz="2400" dirty="0" err="1"/>
              <a:t>CRLF’den</a:t>
            </a:r>
            <a:r>
              <a:rPr lang="tr-TR" sz="2400" dirty="0"/>
              <a:t> önce hiçbir şey içermez(başlık alanlarının sonunu gösterir), isteğe bağlı olarak bir mesaj gövdesi içerebilir.</a:t>
            </a:r>
          </a:p>
          <a:p>
            <a:r>
              <a:rPr lang="tr-TR" sz="2400" dirty="0"/>
              <a:t>İstek satırı, önce büyük harflerle yazılmış yöntemi belirtir. HTTP / 1.1 sürümündeki bu </a:t>
            </a:r>
            <a:r>
              <a:rPr lang="tr-TR" sz="2400" dirty="0" err="1"/>
              <a:t>metodlar</a:t>
            </a:r>
            <a:r>
              <a:rPr lang="tr-TR" sz="2400" dirty="0"/>
              <a:t> şöyle sıralanabilir: GET, POST, PUT, HEAD, DELETE, PATCH ve OPTIONS.</a:t>
            </a:r>
          </a:p>
        </p:txBody>
      </p:sp>
    </p:spTree>
    <p:extLst>
      <p:ext uri="{BB962C8B-B14F-4D97-AF65-F5344CB8AC3E}">
        <p14:creationId xmlns:p14="http://schemas.microsoft.com/office/powerpoint/2010/main" val="3715588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Box-</a:t>
            </a:r>
            <a:r>
              <a:rPr lang="tr-TR" b="1" dirty="0" err="1"/>
              <a:t>sizing</a:t>
            </a:r>
            <a:r>
              <a:rPr lang="tr-TR" b="1" dirty="0"/>
              <a:t> </a:t>
            </a:r>
          </a:p>
        </p:txBody>
      </p:sp>
      <p:sp>
        <p:nvSpPr>
          <p:cNvPr id="3" name="İçerik Yer Tutucusu 2"/>
          <p:cNvSpPr>
            <a:spLocks noGrp="1"/>
          </p:cNvSpPr>
          <p:nvPr>
            <p:ph idx="1"/>
          </p:nvPr>
        </p:nvSpPr>
        <p:spPr/>
        <p:txBody>
          <a:bodyPr>
            <a:normAutofit/>
          </a:bodyPr>
          <a:lstStyle/>
          <a:p>
            <a:r>
              <a:rPr lang="tr-TR" sz="2400" dirty="0" err="1"/>
              <a:t>CSS’te</a:t>
            </a:r>
            <a:r>
              <a:rPr lang="tr-TR" sz="2400" dirty="0"/>
              <a:t> kutu modelinde her elementin bir </a:t>
            </a:r>
            <a:r>
              <a:rPr lang="tr-TR" sz="2400" dirty="0" err="1"/>
              <a:t>margin</a:t>
            </a:r>
            <a:r>
              <a:rPr lang="tr-TR" sz="2400" dirty="0"/>
              <a:t> değeri, bir </a:t>
            </a:r>
            <a:r>
              <a:rPr lang="tr-TR" sz="2400" dirty="0" err="1"/>
              <a:t>border</a:t>
            </a:r>
            <a:r>
              <a:rPr lang="tr-TR" sz="2400" dirty="0"/>
              <a:t> değeri, bir </a:t>
            </a:r>
            <a:r>
              <a:rPr lang="tr-TR" sz="2400" dirty="0" err="1"/>
              <a:t>padding</a:t>
            </a:r>
            <a:r>
              <a:rPr lang="tr-TR" sz="2400" dirty="0"/>
              <a:t> değeri ve de en sonunda içeriği bulunur.</a:t>
            </a:r>
          </a:p>
          <a:p>
            <a:r>
              <a:rPr lang="tr-TR" sz="2400" dirty="0"/>
              <a:t>Box-</a:t>
            </a:r>
            <a:r>
              <a:rPr lang="tr-TR" sz="2400" dirty="0" err="1"/>
              <a:t>sizing</a:t>
            </a:r>
            <a:r>
              <a:rPr lang="tr-TR" sz="2400" dirty="0"/>
              <a:t> ise elementin içeriğinin genişlik ve yükseklik değerlerinin neresi referans alınarak belirlenmesini sağlar. Yani diyelim ki 300px genişliğinde bir </a:t>
            </a:r>
            <a:r>
              <a:rPr lang="tr-TR" sz="2400" dirty="0" err="1"/>
              <a:t>div’imiz</a:t>
            </a:r>
            <a:r>
              <a:rPr lang="tr-TR" sz="2400" dirty="0"/>
              <a:t> mevcut. Bu 300px genişlik tam olarak </a:t>
            </a:r>
            <a:r>
              <a:rPr lang="tr-TR" sz="2400" dirty="0" err="1"/>
              <a:t>padding</a:t>
            </a:r>
            <a:r>
              <a:rPr lang="tr-TR" sz="2400" dirty="0"/>
              <a:t> ve </a:t>
            </a:r>
            <a:r>
              <a:rPr lang="tr-TR" sz="2400" dirty="0" err="1"/>
              <a:t>border’lar</a:t>
            </a:r>
            <a:r>
              <a:rPr lang="tr-TR" sz="2400" dirty="0"/>
              <a:t> dahil mi yoksa </a:t>
            </a:r>
            <a:r>
              <a:rPr lang="tr-TR" sz="2400" dirty="0" err="1"/>
              <a:t>padding</a:t>
            </a:r>
            <a:r>
              <a:rPr lang="tr-TR" sz="2400" dirty="0"/>
              <a:t> ve </a:t>
            </a:r>
            <a:r>
              <a:rPr lang="tr-TR" sz="2400" dirty="0" err="1"/>
              <a:t>border</a:t>
            </a:r>
            <a:r>
              <a:rPr lang="tr-TR" sz="2400" dirty="0"/>
              <a:t> hariç mi sorusunun cevabını </a:t>
            </a:r>
            <a:r>
              <a:rPr lang="tr-TR" sz="2400" dirty="0" err="1"/>
              <a:t>box-sizing</a:t>
            </a:r>
            <a:r>
              <a:rPr lang="tr-TR" sz="2400" dirty="0"/>
              <a:t> kullanarak belirleyebilirsiniz.</a:t>
            </a:r>
          </a:p>
        </p:txBody>
      </p:sp>
    </p:spTree>
    <p:extLst>
      <p:ext uri="{BB962C8B-B14F-4D97-AF65-F5344CB8AC3E}">
        <p14:creationId xmlns:p14="http://schemas.microsoft.com/office/powerpoint/2010/main" val="15605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a:t>Box-</a:t>
            </a:r>
            <a:r>
              <a:rPr lang="tr-TR" sz="2400" dirty="0" err="1"/>
              <a:t>sizing</a:t>
            </a:r>
            <a:r>
              <a:rPr lang="tr-TR" sz="2400" dirty="0"/>
              <a:t> </a:t>
            </a:r>
            <a:r>
              <a:rPr lang="tr-TR" sz="2400" dirty="0" err="1"/>
              <a:t>initial</a:t>
            </a:r>
            <a:r>
              <a:rPr lang="tr-TR" sz="2400" dirty="0"/>
              <a:t> ve </a:t>
            </a:r>
            <a:r>
              <a:rPr lang="tr-TR" sz="2400" dirty="0" err="1"/>
              <a:t>inherit</a:t>
            </a:r>
            <a:r>
              <a:rPr lang="tr-TR" sz="2400" dirty="0"/>
              <a:t> haricinde 2 adet değer alır. Bu değerler ve anlamları şu şekilde ;</a:t>
            </a:r>
          </a:p>
          <a:p>
            <a:r>
              <a:rPr lang="tr-TR" sz="2400" dirty="0" err="1"/>
              <a:t>Border-box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dahildir.</a:t>
            </a:r>
          </a:p>
          <a:p>
            <a:r>
              <a:rPr lang="tr-TR" sz="2400" dirty="0"/>
              <a:t>Content-</a:t>
            </a:r>
            <a:r>
              <a:rPr lang="tr-TR" sz="2400" dirty="0" err="1"/>
              <a:t>box</a:t>
            </a:r>
            <a:r>
              <a:rPr lang="tr-TR" sz="2400" dirty="0"/>
              <a:t>: Elementin genişlik ve yüksekliğine </a:t>
            </a:r>
            <a:r>
              <a:rPr lang="tr-TR" sz="2400" dirty="0" err="1"/>
              <a:t>border</a:t>
            </a:r>
            <a:r>
              <a:rPr lang="tr-TR" sz="2400" dirty="0"/>
              <a:t> ve </a:t>
            </a:r>
            <a:r>
              <a:rPr lang="tr-TR" sz="2400" dirty="0" err="1"/>
              <a:t>padding</a:t>
            </a:r>
            <a:r>
              <a:rPr lang="tr-TR" sz="2400" dirty="0"/>
              <a:t> değerleri dahil değildir.</a:t>
            </a:r>
          </a:p>
        </p:txBody>
      </p:sp>
    </p:spTree>
    <p:extLst>
      <p:ext uri="{BB962C8B-B14F-4D97-AF65-F5344CB8AC3E}">
        <p14:creationId xmlns:p14="http://schemas.microsoft.com/office/powerpoint/2010/main" val="381611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3 ödev\öd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1"/>
            <a:ext cx="9144000" cy="68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7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2050" name="Picture 2" descr="C:\Users\burakcan\Desktop\Patika\1.3 ödev\öd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3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Bootstrap</a:t>
            </a:r>
            <a:endParaRPr lang="tr-TR" b="1" dirty="0"/>
          </a:p>
        </p:txBody>
      </p:sp>
      <p:sp>
        <p:nvSpPr>
          <p:cNvPr id="3" name="İçerik Yer Tutucusu 2"/>
          <p:cNvSpPr>
            <a:spLocks noGrp="1"/>
          </p:cNvSpPr>
          <p:nvPr>
            <p:ph idx="1"/>
          </p:nvPr>
        </p:nvSpPr>
        <p:spPr/>
        <p:txBody>
          <a:bodyPr>
            <a:normAutofit/>
          </a:bodyPr>
          <a:lstStyle/>
          <a:p>
            <a:r>
              <a:rPr lang="tr-TR" sz="2400" dirty="0" err="1"/>
              <a:t>Bootstrap</a:t>
            </a:r>
            <a:r>
              <a:rPr lang="tr-TR" sz="2400" dirty="0"/>
              <a:t> </a:t>
            </a:r>
            <a:r>
              <a:rPr lang="tr-TR" sz="2400" dirty="0" err="1"/>
              <a:t>Twitter’da</a:t>
            </a:r>
            <a:r>
              <a:rPr lang="tr-TR" sz="2400" dirty="0"/>
              <a:t> bir grup tarafından geliştirilen, açık kaynak kodlu ve ücretsiz kullanabileceğimiz bir </a:t>
            </a:r>
            <a:r>
              <a:rPr lang="tr-TR" sz="2400" dirty="0" err="1"/>
              <a:t>frameworktür</a:t>
            </a:r>
            <a:r>
              <a:rPr lang="tr-TR" sz="2400" dirty="0"/>
              <a:t>(hazır kod yazılımı). CSS, HTML ve </a:t>
            </a:r>
            <a:r>
              <a:rPr lang="tr-TR" sz="2400" dirty="0" err="1"/>
              <a:t>JavaScript</a:t>
            </a:r>
            <a:r>
              <a:rPr lang="tr-TR" sz="2400" dirty="0"/>
              <a:t> ile oluşturulan bu </a:t>
            </a:r>
            <a:r>
              <a:rPr lang="tr-TR" sz="2400" dirty="0" err="1"/>
              <a:t>framework</a:t>
            </a:r>
            <a:r>
              <a:rPr lang="tr-TR" sz="2400" dirty="0"/>
              <a:t> HTML5 ve CSS3’üde desteklemektedir.</a:t>
            </a:r>
          </a:p>
          <a:p>
            <a:r>
              <a:rPr lang="tr-TR" sz="2400" dirty="0" err="1"/>
              <a:t>Bootstrap</a:t>
            </a:r>
            <a:r>
              <a:rPr lang="tr-TR" sz="2400" dirty="0"/>
              <a:t>, tasarımlarınızı </a:t>
            </a:r>
            <a:r>
              <a:rPr lang="tr-TR" sz="2400" dirty="0" err="1"/>
              <a:t>responsive</a:t>
            </a:r>
            <a:r>
              <a:rPr lang="tr-TR" sz="2400" dirty="0"/>
              <a:t> yani tüm ekran çözünürlüklerine uyumlu bir şekilde (telefon, bilgisayar, notebook, tablet) düzenlemenize olanak sağlar.</a:t>
            </a:r>
          </a:p>
        </p:txBody>
      </p:sp>
    </p:spTree>
    <p:extLst>
      <p:ext uri="{BB962C8B-B14F-4D97-AF65-F5344CB8AC3E}">
        <p14:creationId xmlns:p14="http://schemas.microsoft.com/office/powerpoint/2010/main" val="3101319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60648"/>
            <a:ext cx="8229600" cy="4525963"/>
          </a:xfrm>
        </p:spPr>
        <p:txBody>
          <a:bodyPr>
            <a:normAutofit/>
          </a:bodyPr>
          <a:lstStyle/>
          <a:p>
            <a:r>
              <a:rPr lang="tr-TR" sz="2400" dirty="0"/>
              <a:t>İçerisinde mevcut olan sayısız tablo, grafik, ikon, </a:t>
            </a:r>
            <a:r>
              <a:rPr lang="tr-TR" sz="2400" dirty="0" err="1"/>
              <a:t>carousel</a:t>
            </a:r>
            <a:r>
              <a:rPr lang="tr-TR" sz="2400" dirty="0"/>
              <a:t>, </a:t>
            </a:r>
            <a:r>
              <a:rPr lang="tr-TR" sz="2400" dirty="0" err="1"/>
              <a:t>navigasyon</a:t>
            </a:r>
            <a:r>
              <a:rPr lang="tr-TR" sz="2400" dirty="0"/>
              <a:t> gibi pek çok hazır tasarım sayesinde sitenizi kolayca tasarlayabilirsiniz. Ayrıca </a:t>
            </a:r>
            <a:r>
              <a:rPr lang="tr-TR" sz="2400" dirty="0" err="1"/>
              <a:t>Bootstrap‘in</a:t>
            </a:r>
            <a:r>
              <a:rPr lang="tr-TR" sz="2400" dirty="0"/>
              <a:t> kullandığı </a:t>
            </a:r>
            <a:r>
              <a:rPr lang="tr-TR" sz="2400" dirty="0" err="1"/>
              <a:t>Grid</a:t>
            </a:r>
            <a:r>
              <a:rPr lang="tr-TR" sz="2400" b="1" dirty="0"/>
              <a:t> </a:t>
            </a:r>
            <a:r>
              <a:rPr lang="tr-TR" sz="2400" dirty="0"/>
              <a:t>(Izgara) sistemi özelliğiyle sitenizi istediğiniz bölümde konumlandırabiliyorsunuz. Bu özellik, ekranı dilediğiniz ölçüde bölüp, ayırdığınız bu kısımlara kolayca </a:t>
            </a:r>
            <a:r>
              <a:rPr lang="tr-TR" sz="2400" dirty="0" err="1"/>
              <a:t>müdahele</a:t>
            </a:r>
            <a:r>
              <a:rPr lang="tr-TR" sz="2400" dirty="0"/>
              <a:t> etmenizi sağlamaktadır.</a:t>
            </a:r>
          </a:p>
          <a:p>
            <a:r>
              <a:rPr lang="tr-TR" sz="2400" dirty="0"/>
              <a:t>nasa.gov, fifa.com, paypal.com gibi popüler firmalarda</a:t>
            </a:r>
            <a:r>
              <a:rPr lang="tr-TR" sz="2400" b="1" dirty="0"/>
              <a:t> </a:t>
            </a:r>
            <a:r>
              <a:rPr lang="tr-TR" sz="2400" dirty="0" err="1"/>
              <a:t>Bootstrap</a:t>
            </a:r>
            <a:r>
              <a:rPr lang="tr-TR" sz="2400" dirty="0"/>
              <a:t> kullanmaktadır.</a:t>
            </a:r>
          </a:p>
          <a:p>
            <a:r>
              <a:rPr lang="tr-TR" sz="2400" dirty="0" err="1"/>
              <a:t>Bootstrap</a:t>
            </a:r>
            <a:r>
              <a:rPr lang="tr-TR" sz="2400" dirty="0"/>
              <a:t> tüm tarayıcılar tarafından desteklenmektedir.</a:t>
            </a:r>
          </a:p>
          <a:p>
            <a:endParaRPr lang="tr-TR" sz="2400" dirty="0"/>
          </a:p>
        </p:txBody>
      </p:sp>
    </p:spTree>
    <p:extLst>
      <p:ext uri="{BB962C8B-B14F-4D97-AF65-F5344CB8AC3E}">
        <p14:creationId xmlns:p14="http://schemas.microsoft.com/office/powerpoint/2010/main" val="331405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İntegrity-crossorigin</a:t>
            </a:r>
            <a:endParaRPr lang="tr-TR" dirty="0"/>
          </a:p>
        </p:txBody>
      </p:sp>
      <p:sp>
        <p:nvSpPr>
          <p:cNvPr id="3" name="İçerik Yer Tutucusu 2"/>
          <p:cNvSpPr>
            <a:spLocks noGrp="1"/>
          </p:cNvSpPr>
          <p:nvPr>
            <p:ph idx="1"/>
          </p:nvPr>
        </p:nvSpPr>
        <p:spPr/>
        <p:txBody>
          <a:bodyPr>
            <a:normAutofit/>
          </a:bodyPr>
          <a:lstStyle/>
          <a:p>
            <a:r>
              <a:rPr lang="tr-TR" sz="2400" dirty="0"/>
              <a:t>Her iki özellik de </a:t>
            </a:r>
            <a:r>
              <a:rPr lang="tr-TR" sz="2400" dirty="0" err="1"/>
              <a:t>Bootstrap</a:t>
            </a:r>
            <a:r>
              <a:rPr lang="tr-TR" sz="2400" dirty="0"/>
              <a:t> </a:t>
            </a:r>
            <a:r>
              <a:rPr lang="tr-TR" sz="2400" dirty="0" err="1"/>
              <a:t>CDN’sine</a:t>
            </a:r>
            <a:r>
              <a:rPr lang="tr-TR" sz="2400" dirty="0"/>
              <a:t> </a:t>
            </a:r>
            <a:r>
              <a:rPr lang="tr-TR" sz="2400" dirty="0" err="1"/>
              <a:t>Subresource</a:t>
            </a:r>
            <a:r>
              <a:rPr lang="tr-TR" sz="2400" dirty="0"/>
              <a:t> </a:t>
            </a:r>
            <a:r>
              <a:rPr lang="tr-TR" sz="2400" dirty="0" err="1"/>
              <a:t>Integrity</a:t>
            </a:r>
            <a:r>
              <a:rPr lang="tr-TR" sz="2400" dirty="0"/>
              <a:t> uygulamak için eklenmiştir.</a:t>
            </a:r>
          </a:p>
          <a:p>
            <a:r>
              <a:rPr lang="tr-TR" sz="2400" dirty="0"/>
              <a:t>Alt kaynak bütünlüğü, kullanıcı temsilcilerinin, alınan bir kaynağın beklenmeyen manipülasyon olmadan teslim edildiğini doğrulayabildiği bir mekanizma tanımlar.</a:t>
            </a:r>
          </a:p>
        </p:txBody>
      </p:sp>
    </p:spTree>
    <p:extLst>
      <p:ext uri="{BB962C8B-B14F-4D97-AF65-F5344CB8AC3E}">
        <p14:creationId xmlns:p14="http://schemas.microsoft.com/office/powerpoint/2010/main" val="142472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88640"/>
            <a:ext cx="8229600" cy="6192688"/>
          </a:xfrm>
        </p:spPr>
        <p:txBody>
          <a:bodyPr>
            <a:normAutofit/>
          </a:bodyPr>
          <a:lstStyle/>
          <a:p>
            <a:r>
              <a:rPr lang="tr-TR" sz="2400" b="1" dirty="0" err="1"/>
              <a:t>Integrity</a:t>
            </a:r>
            <a:r>
              <a:rPr lang="tr-TR" sz="2400" b="1" dirty="0"/>
              <a:t>: </a:t>
            </a:r>
            <a:r>
              <a:rPr lang="tr-TR" dirty="0"/>
              <a:t> </a:t>
            </a:r>
            <a:r>
              <a:rPr lang="tr-TR" sz="2400" dirty="0" err="1"/>
              <a:t>Integrity</a:t>
            </a:r>
            <a:r>
              <a:rPr lang="tr-TR" sz="2400" dirty="0"/>
              <a:t> </a:t>
            </a:r>
            <a:r>
              <a:rPr lang="tr-TR" sz="2400" dirty="0" err="1"/>
              <a:t>türkçeye</a:t>
            </a:r>
            <a:r>
              <a:rPr lang="tr-TR" sz="2400" dirty="0"/>
              <a:t> bütünlük, doğruluk, dürüstlük şeklinde </a:t>
            </a:r>
            <a:r>
              <a:rPr lang="tr-TR" sz="2400" dirty="0" err="1"/>
              <a:t>çevirilebilir</a:t>
            </a:r>
            <a:r>
              <a:rPr lang="tr-TR" sz="2400" dirty="0"/>
              <a:t>. Webin gelişmesiyle birlikte bir HTML sayfasına yüklenen kaynaklar çoğaldı. Özellikle tekrar eden ihtiyaçlar için zaman geçtikçe en verimli çözümler üretilmeye ve kullanılmaya başlandı. Bu çözümlerin kullanılması yaygınlaştıkça belli riskler de ortaya çıkmaya başladı. Örnek olarak HTML sayfamıza ekleyeceğimiz bir dış </a:t>
            </a:r>
            <a:r>
              <a:rPr lang="tr-TR" sz="2400" dirty="0" err="1"/>
              <a:t>script</a:t>
            </a:r>
            <a:r>
              <a:rPr lang="tr-TR" sz="2400" dirty="0"/>
              <a:t> bir güvenlik açığıyla karşı karşıya kaldığında o </a:t>
            </a:r>
            <a:r>
              <a:rPr lang="tr-TR" sz="2400" dirty="0" err="1"/>
              <a:t>scripti</a:t>
            </a:r>
            <a:r>
              <a:rPr lang="tr-TR" sz="2400" dirty="0"/>
              <a:t> kullanan bütün sayfalar aynı anda etkilenmiş olacak. Bunun bir örneği yakın zamanda birçok firmayı etkileyen </a:t>
            </a:r>
            <a:r>
              <a:rPr lang="tr-TR" sz="2400" dirty="0" err="1"/>
              <a:t>Gigya</a:t>
            </a:r>
            <a:r>
              <a:rPr lang="tr-TR" sz="2400" dirty="0"/>
              <a:t> servisinde olmuştu. Bu servisi kullanan sitelerin sayfalarına ekledikleri harici bir </a:t>
            </a:r>
            <a:r>
              <a:rPr lang="tr-TR" sz="2400" dirty="0" err="1"/>
              <a:t>gigya</a:t>
            </a:r>
            <a:r>
              <a:rPr lang="tr-TR" sz="2400" dirty="0"/>
              <a:t> servisi bir saldırıya maruz kalmıştı ve o servisi kullanan binlerce sitede bu açıktan etkilenmişti.</a:t>
            </a:r>
          </a:p>
        </p:txBody>
      </p:sp>
    </p:spTree>
    <p:extLst>
      <p:ext uri="{BB962C8B-B14F-4D97-AF65-F5344CB8AC3E}">
        <p14:creationId xmlns:p14="http://schemas.microsoft.com/office/powerpoint/2010/main" val="72054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8640"/>
            <a:ext cx="8229600" cy="4525963"/>
          </a:xfrm>
        </p:spPr>
        <p:txBody>
          <a:bodyPr>
            <a:normAutofit/>
          </a:bodyPr>
          <a:lstStyle/>
          <a:p>
            <a:r>
              <a:rPr lang="tr-TR" sz="2400" dirty="0"/>
              <a:t>İşte CDN dediğimiz bu gibi hazır </a:t>
            </a:r>
            <a:r>
              <a:rPr lang="tr-TR" sz="2400" dirty="0" err="1"/>
              <a:t>scriptleri</a:t>
            </a:r>
            <a:r>
              <a:rPr lang="tr-TR" sz="2400" dirty="0"/>
              <a:t> eklediğimiz durumlarda bir doğrulama yöntemine ihtiyaç duyuyoruz. Yani browser bir şekilde, sayfamızı etkileyecek kodların bizim istediğimiz eklediğimiz kodlar olduğunu doğrulaması gerekiyor. Bu noktada da </a:t>
            </a:r>
            <a:r>
              <a:rPr lang="tr-TR" sz="2400" dirty="0" err="1"/>
              <a:t>integrity</a:t>
            </a:r>
            <a:r>
              <a:rPr lang="tr-TR" sz="2400" dirty="0"/>
              <a:t> özelliği devreye giriyor. Sayfamızda kullanacağımız hazır kodların bir imzasını bu özelliğe değer olarak ekliyoruz. Bu imza doğrudan kodun kendisinden oluşturulur ve belli bir karakter uzunluğundadır. Ayrıca kodda bir harf bile değişecek olsa imza tutmayacaktır. Bu sayede eğer kodda zararlı/zararsız herhangi bir değişiklik olursa browser imzalar uyuşmayacağı için kodları sayfamıza yüklemeyecektir.</a:t>
            </a:r>
          </a:p>
        </p:txBody>
      </p:sp>
    </p:spTree>
    <p:extLst>
      <p:ext uri="{BB962C8B-B14F-4D97-AF65-F5344CB8AC3E}">
        <p14:creationId xmlns:p14="http://schemas.microsoft.com/office/powerpoint/2010/main" val="131913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8229600" cy="6336704"/>
          </a:xfrm>
        </p:spPr>
        <p:txBody>
          <a:bodyPr>
            <a:noAutofit/>
          </a:bodyPr>
          <a:lstStyle/>
          <a:p>
            <a:r>
              <a:rPr lang="tr-TR" sz="2400" b="1" dirty="0" err="1"/>
              <a:t>Crossorigin</a:t>
            </a:r>
            <a:r>
              <a:rPr lang="tr-TR" sz="2400" b="1" dirty="0"/>
              <a:t>: </a:t>
            </a:r>
            <a:r>
              <a:rPr lang="tr-TR" sz="2400" dirty="0"/>
              <a:t>Browserlar, istek sahteciliği gibi güvenlik sorunlarıyla aktif şekilde mücadele etmeye çalışıyor. Bu yüzden bir kaynaktaki </a:t>
            </a:r>
            <a:r>
              <a:rPr lang="tr-TR" sz="2400" dirty="0" err="1"/>
              <a:t>dökümanın</a:t>
            </a:r>
            <a:r>
              <a:rPr lang="tr-TR" sz="2400" dirty="0"/>
              <a:t> bir diğer kaynaktaki (farklı domain) </a:t>
            </a:r>
            <a:r>
              <a:rPr lang="tr-TR" sz="2400" dirty="0" err="1"/>
              <a:t>dökümanlara</a:t>
            </a:r>
            <a:r>
              <a:rPr lang="tr-TR" sz="2400" dirty="0"/>
              <a:t> erişmesinde biraz hassas davranıyorlar. Bu konuya </a:t>
            </a:r>
            <a:r>
              <a:rPr lang="tr-TR" sz="2400" dirty="0" err="1"/>
              <a:t>cross</a:t>
            </a:r>
            <a:r>
              <a:rPr lang="tr-TR" sz="2400" dirty="0"/>
              <a:t> </a:t>
            </a:r>
            <a:r>
              <a:rPr lang="tr-TR" sz="2400" dirty="0" err="1"/>
              <a:t>origin</a:t>
            </a:r>
            <a:r>
              <a:rPr lang="tr-TR" sz="2400" dirty="0"/>
              <a:t> </a:t>
            </a:r>
            <a:r>
              <a:rPr lang="tr-TR" sz="2400" dirty="0" err="1"/>
              <a:t>resource</a:t>
            </a:r>
            <a:r>
              <a:rPr lang="tr-TR" sz="2400" dirty="0"/>
              <a:t> </a:t>
            </a:r>
            <a:r>
              <a:rPr lang="tr-TR" sz="2400" dirty="0" err="1"/>
              <a:t>sharing</a:t>
            </a:r>
            <a:r>
              <a:rPr lang="tr-TR" sz="2400" dirty="0"/>
              <a:t> deniyor kısaca CORS diyebiliriz. İşte bu etiketimiz de farklı kaynaklardaki, farklı domainlerdeki </a:t>
            </a:r>
            <a:r>
              <a:rPr lang="tr-TR" sz="2400" dirty="0" err="1"/>
              <a:t>scriptleri</a:t>
            </a:r>
            <a:r>
              <a:rPr lang="tr-TR" sz="2400" dirty="0"/>
              <a:t> yüklememiz için bize yardımcı oluyor. Eğer bir kaynaktan(aynı domain dahil) bir şey yüklemek için belli bilgileri( Çerezlerimiz olabilir, HTTP basit giriş bilgileri olabilir) göndermemiz gerekiyorsa bu özelliğin değerini </a:t>
            </a:r>
            <a:r>
              <a:rPr lang="tr-TR" sz="2400" dirty="0" err="1"/>
              <a:t>crossorigin</a:t>
            </a:r>
            <a:r>
              <a:rPr lang="tr-TR" sz="2400" dirty="0"/>
              <a:t> = "</a:t>
            </a:r>
            <a:r>
              <a:rPr lang="tr-TR" sz="2400" dirty="0" err="1"/>
              <a:t>use-credentials</a:t>
            </a:r>
            <a:r>
              <a:rPr lang="tr-TR" sz="2400" dirty="0"/>
              <a:t>" olarak belirlemeliyiz. Eğer anonim şekilde erişmemiz gerekiyorsa yani herhangi bir bilgiye ihtiyaç yoksa </a:t>
            </a:r>
            <a:r>
              <a:rPr lang="tr-TR" sz="2400" dirty="0" err="1"/>
              <a:t>crossorigin</a:t>
            </a:r>
            <a:r>
              <a:rPr lang="tr-TR" sz="2400" dirty="0"/>
              <a:t>="</a:t>
            </a:r>
            <a:r>
              <a:rPr lang="tr-TR" sz="2400" dirty="0" err="1"/>
              <a:t>anonymous</a:t>
            </a:r>
            <a:r>
              <a:rPr lang="tr-TR" sz="2400" dirty="0"/>
              <a:t>" olarak kullanacağız.</a:t>
            </a:r>
          </a:p>
        </p:txBody>
      </p:sp>
    </p:spTree>
    <p:extLst>
      <p:ext uri="{BB962C8B-B14F-4D97-AF65-F5344CB8AC3E}">
        <p14:creationId xmlns:p14="http://schemas.microsoft.com/office/powerpoint/2010/main" val="150780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88640"/>
            <a:ext cx="8229600" cy="5937523"/>
          </a:xfrm>
        </p:spPr>
        <p:txBody>
          <a:bodyPr>
            <a:normAutofit/>
          </a:bodyPr>
          <a:lstStyle/>
          <a:p>
            <a:r>
              <a:rPr lang="tr-TR" sz="2400" dirty="0"/>
              <a:t>GET: En yaygın GET metodu yalnızca belirtilen kaynaktan veri almak için kullanılır.</a:t>
            </a:r>
          </a:p>
          <a:p>
            <a:r>
              <a:rPr lang="tr-TR" sz="2400" dirty="0"/>
              <a:t>POST: Resim dosyaları, kullanıcı bilgileri gibi verileri gönderirken POST metodu kullanılır.</a:t>
            </a:r>
          </a:p>
          <a:p>
            <a:r>
              <a:rPr lang="tr-TR" sz="2400" dirty="0"/>
              <a:t>PUT: PUT metodu, dosyayı belirtilen kaynaktan güncellemek için kullanılır.</a:t>
            </a:r>
          </a:p>
          <a:p>
            <a:r>
              <a:rPr lang="tr-TR" sz="2400" dirty="0"/>
              <a:t>HEAD: HEAD metodu, GET metodu gibi verileri almak için kullanılır, ancak yanıt gövdesini aktaramaz.</a:t>
            </a:r>
          </a:p>
          <a:p>
            <a:r>
              <a:rPr lang="tr-TR" sz="2400" dirty="0"/>
              <a:t>DELETE: DELETE metodu, belirtilen kaynağı silmek için kullanılır.</a:t>
            </a:r>
          </a:p>
          <a:p>
            <a:r>
              <a:rPr lang="tr-TR" sz="2400" dirty="0"/>
              <a:t>PATCH: PATCH metodu, kaynağın bazı kısımlarını değiştirmek için kullanılır.</a:t>
            </a:r>
          </a:p>
          <a:p>
            <a:r>
              <a:rPr lang="tr-TR" sz="2400" dirty="0"/>
              <a:t>OPTIONS: OPTIONS metodu, belirtilen kaynak için iletim seçeneklerini tanımlamak için kullanılır.</a:t>
            </a:r>
          </a:p>
        </p:txBody>
      </p:sp>
    </p:spTree>
    <p:extLst>
      <p:ext uri="{BB962C8B-B14F-4D97-AF65-F5344CB8AC3E}">
        <p14:creationId xmlns:p14="http://schemas.microsoft.com/office/powerpoint/2010/main" val="4145639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lstStyle/>
          <a:p>
            <a:r>
              <a:rPr lang="tr-TR" dirty="0"/>
              <a:t>&lt;</a:t>
            </a:r>
            <a:r>
              <a:rPr lang="tr-TR" dirty="0" err="1"/>
              <a:t>script</a:t>
            </a:r>
            <a:r>
              <a:rPr lang="tr-TR" dirty="0"/>
              <a:t> </a:t>
            </a:r>
            <a:r>
              <a:rPr lang="tr-TR" dirty="0" err="1"/>
              <a:t>src</a:t>
            </a:r>
            <a:r>
              <a:rPr lang="tr-TR" dirty="0"/>
              <a:t>="https://maxcdn.bootstrapcdn.com/bootstrap/3.3.6/js/bootstrap.min.js" </a:t>
            </a:r>
            <a:r>
              <a:rPr lang="tr-TR" dirty="0" err="1">
                <a:solidFill>
                  <a:srgbClr val="FF0000"/>
                </a:solidFill>
              </a:rPr>
              <a:t>integrity</a:t>
            </a:r>
            <a:r>
              <a:rPr lang="tr-TR" dirty="0"/>
              <a:t>="sha384-0mSbJDEHialfmuBBQP6A4Qrprq5OVfW37PRR3j5ELqxss1yVqOtnepnHVP9aJ7xS" </a:t>
            </a:r>
            <a:r>
              <a:rPr lang="tr-TR" dirty="0" err="1">
                <a:solidFill>
                  <a:srgbClr val="FF0000"/>
                </a:solidFill>
              </a:rPr>
              <a:t>crossorigin</a:t>
            </a:r>
            <a:r>
              <a:rPr lang="tr-TR" dirty="0"/>
              <a:t>="</a:t>
            </a:r>
            <a:r>
              <a:rPr lang="tr-TR" dirty="0" err="1"/>
              <a:t>anonymous</a:t>
            </a:r>
            <a:r>
              <a:rPr lang="tr-TR" dirty="0"/>
              <a:t>"&gt;&lt;/</a:t>
            </a:r>
            <a:r>
              <a:rPr lang="tr-TR" dirty="0" err="1"/>
              <a:t>script</a:t>
            </a:r>
            <a:r>
              <a:rPr lang="tr-TR" dirty="0"/>
              <a:t>&gt;</a:t>
            </a:r>
          </a:p>
        </p:txBody>
      </p:sp>
    </p:spTree>
    <p:extLst>
      <p:ext uri="{BB962C8B-B14F-4D97-AF65-F5344CB8AC3E}">
        <p14:creationId xmlns:p14="http://schemas.microsoft.com/office/powerpoint/2010/main" val="358495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1026" name="Picture 2" descr="C:\Users\burakcan\Desktop\Patika\1.4.ödev\1.4.ode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0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5F1D-7F40-4204-83A7-06E32548F07D}"/>
              </a:ext>
            </a:extLst>
          </p:cNvPr>
          <p:cNvSpPr>
            <a:spLocks noGrp="1"/>
          </p:cNvSpPr>
          <p:nvPr>
            <p:ph type="title"/>
          </p:nvPr>
        </p:nvSpPr>
        <p:spPr>
          <a:xfrm>
            <a:off x="457200" y="25747"/>
            <a:ext cx="8229600" cy="706090"/>
          </a:xfrm>
        </p:spPr>
        <p:txBody>
          <a:bodyPr>
            <a:normAutofit fontScale="90000"/>
          </a:bodyPr>
          <a:lstStyle/>
          <a:p>
            <a:r>
              <a:rPr lang="tr-TR" dirty="0"/>
              <a:t>Unicode-ASCII</a:t>
            </a:r>
          </a:p>
        </p:txBody>
      </p:sp>
      <p:sp>
        <p:nvSpPr>
          <p:cNvPr id="3" name="Content Placeholder 2">
            <a:extLst>
              <a:ext uri="{FF2B5EF4-FFF2-40B4-BE49-F238E27FC236}">
                <a16:creationId xmlns:a16="http://schemas.microsoft.com/office/drawing/2014/main" id="{DCE7420E-1A15-4E95-8105-7E7AB07EE32A}"/>
              </a:ext>
            </a:extLst>
          </p:cNvPr>
          <p:cNvSpPr>
            <a:spLocks noGrp="1"/>
          </p:cNvSpPr>
          <p:nvPr>
            <p:ph idx="1"/>
          </p:nvPr>
        </p:nvSpPr>
        <p:spPr>
          <a:xfrm>
            <a:off x="457200" y="836712"/>
            <a:ext cx="8229600" cy="5289451"/>
          </a:xfrm>
        </p:spPr>
        <p:txBody>
          <a:bodyPr>
            <a:normAutofit fontScale="92500" lnSpcReduction="10000"/>
          </a:bodyPr>
          <a:lstStyle/>
          <a:p>
            <a:r>
              <a:rPr lang="tr-TR" sz="2600" dirty="0"/>
              <a:t>ASCII: Klavyede yazabileceğimiz ve görebileceğimiz ya da göremediğimiz bir çok karakter vardır. ancak bilgisayarlar sadece ikili bilgiyi anlar ve hafızasındaki her şeyi  ikili biçiminde </a:t>
            </a:r>
            <a:r>
              <a:rPr lang="tr-TR" sz="2600" dirty="0" err="1"/>
              <a:t>saklar.Örneğin</a:t>
            </a:r>
            <a:r>
              <a:rPr lang="tr-TR" sz="2600" dirty="0"/>
              <a:t> bir bilgisayar “A” karakterinin ne anlama geldiğini bilemez bu karakterler bilgisayar içinde ikili basamak dizisiyle temsil edilir. Bu karakterlerin her biri 8 bitlik dizi kodlarına ayrılmıştır.</a:t>
            </a:r>
          </a:p>
          <a:p>
            <a:r>
              <a:rPr lang="tr-TR" sz="2600" dirty="0"/>
              <a:t>1963’ten önce, bilgisayarlarda karakterleri temsil eden altmıştan fazla farklı yol olduğu için makineler birbirleriyle iletişim kuramıyordu. IBM gibi büyük şirketler bilgisayar ağlarını büyütmeye başladıkça bu sorun daha da çok büyümeye başladı. aynı yıl içerisinde, ASCII bilgisayarlar arasında ortak bir dil olarak kullanılmaya başlandı. Fikir ise şöyleydi,128 karakterin her birinin standart sayısal bir değere sahip olmasıydı.</a:t>
            </a:r>
            <a:endParaRPr lang="tr-TR" sz="1900" dirty="0"/>
          </a:p>
        </p:txBody>
      </p:sp>
    </p:spTree>
    <p:extLst>
      <p:ext uri="{BB962C8B-B14F-4D97-AF65-F5344CB8AC3E}">
        <p14:creationId xmlns:p14="http://schemas.microsoft.com/office/powerpoint/2010/main" val="113359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C0FA4-17EC-4DAF-A836-5F4E1DC0F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07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A3E08-3BB8-4917-BB59-69F2D0136638}"/>
              </a:ext>
            </a:extLst>
          </p:cNvPr>
          <p:cNvSpPr>
            <a:spLocks noGrp="1"/>
          </p:cNvSpPr>
          <p:nvPr>
            <p:ph idx="1"/>
          </p:nvPr>
        </p:nvSpPr>
        <p:spPr>
          <a:xfrm>
            <a:off x="457200" y="116632"/>
            <a:ext cx="8229600" cy="6009531"/>
          </a:xfrm>
        </p:spPr>
        <p:txBody>
          <a:bodyPr>
            <a:normAutofit/>
          </a:bodyPr>
          <a:lstStyle/>
          <a:p>
            <a:r>
              <a:rPr lang="tr-TR" sz="2400" dirty="0"/>
              <a:t>Mayıs 1961’de, bir IBM mühendisi olan </a:t>
            </a:r>
            <a:r>
              <a:rPr lang="tr-TR" sz="2400" dirty="0" err="1"/>
              <a:t>Bob</a:t>
            </a:r>
            <a:r>
              <a:rPr lang="tr-TR" sz="2400" dirty="0"/>
              <a:t> </a:t>
            </a:r>
            <a:r>
              <a:rPr lang="tr-TR" sz="2400" dirty="0" err="1"/>
              <a:t>Benner</a:t>
            </a:r>
            <a:r>
              <a:rPr lang="tr-TR" sz="2400" dirty="0"/>
              <a:t>, bilgisayar iletişimi için tek bir kod geliştirmek için Amerikan Ulusal Standartlar Enstitüsü’ne(ANSI) bir teklif gönderdi. ANSI,X3.4 adında bir komite oluşturdu ve bilgisayar üreticilerini John </a:t>
            </a:r>
            <a:r>
              <a:rPr lang="tr-TR" sz="2400" dirty="0" err="1"/>
              <a:t>Auwaerter</a:t>
            </a:r>
            <a:r>
              <a:rPr lang="tr-TR" sz="2400" dirty="0"/>
              <a:t> liderliğinde bir araya </a:t>
            </a:r>
            <a:r>
              <a:rPr lang="tr-TR" sz="2400" dirty="0" err="1"/>
              <a:t>getirdi.Komite</a:t>
            </a:r>
            <a:r>
              <a:rPr lang="tr-TR" sz="2400" dirty="0"/>
              <a:t> iki yıl </a:t>
            </a:r>
            <a:r>
              <a:rPr lang="tr-TR" sz="2400" dirty="0" err="1"/>
              <a:t>boyunca,kodun</a:t>
            </a:r>
            <a:r>
              <a:rPr lang="tr-TR" sz="2400" dirty="0"/>
              <a:t> işleyiş ve görünümünü </a:t>
            </a:r>
            <a:r>
              <a:rPr lang="tr-TR" sz="2400" dirty="0" err="1"/>
              <a:t>tartıştılar.Komite</a:t>
            </a:r>
            <a:r>
              <a:rPr lang="tr-TR" sz="2400" dirty="0"/>
              <a:t> üyeleri, 7 bit donanım limitlerinde çalışarak 128 karakter oluşturdular.</a:t>
            </a:r>
          </a:p>
          <a:p>
            <a:r>
              <a:rPr lang="tr-TR" sz="2400" dirty="0"/>
              <a:t>Bir zamandan sonra ASCII’nin yetersiz kaldığı anlaşıldı ve 7 bitlik ASCII 8 bite genişletildi.</a:t>
            </a:r>
          </a:p>
          <a:p>
            <a:r>
              <a:rPr lang="tr-TR" sz="2400" dirty="0"/>
              <a:t>ASCII kodu temel olarak bir klavyedeki karakterleri ve rakamları tanımlamak için kullanılmaya  başlandı.</a:t>
            </a:r>
          </a:p>
        </p:txBody>
      </p:sp>
    </p:spTree>
    <p:extLst>
      <p:ext uri="{BB962C8B-B14F-4D97-AF65-F5344CB8AC3E}">
        <p14:creationId xmlns:p14="http://schemas.microsoft.com/office/powerpoint/2010/main" val="68500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FEE80-850A-47ED-AFC4-75BA92F53235}"/>
              </a:ext>
            </a:extLst>
          </p:cNvPr>
          <p:cNvSpPr>
            <a:spLocks noGrp="1"/>
          </p:cNvSpPr>
          <p:nvPr>
            <p:ph idx="1"/>
          </p:nvPr>
        </p:nvSpPr>
        <p:spPr>
          <a:xfrm>
            <a:off x="457200" y="188640"/>
            <a:ext cx="8229600" cy="5937523"/>
          </a:xfrm>
        </p:spPr>
        <p:txBody>
          <a:bodyPr>
            <a:normAutofit/>
          </a:bodyPr>
          <a:lstStyle/>
          <a:p>
            <a:r>
              <a:rPr lang="tr-TR" sz="2400" dirty="0"/>
              <a:t>Unicode: Dijital ve geleneksel her bir karakter ve sembolleri benzersiz bir rakam yardımıyla oluşturmak için geliştirilen bir metin </a:t>
            </a:r>
            <a:r>
              <a:rPr lang="tr-TR" sz="2400" dirty="0" err="1"/>
              <a:t>standartıdır</a:t>
            </a:r>
            <a:r>
              <a:rPr lang="tr-TR" sz="2400" dirty="0"/>
              <a:t>. Adı «Universal» ve «</a:t>
            </a:r>
            <a:r>
              <a:rPr lang="tr-TR" sz="2400" dirty="0" err="1"/>
              <a:t>Code</a:t>
            </a:r>
            <a:r>
              <a:rPr lang="tr-TR" sz="2400" dirty="0"/>
              <a:t>» kelimelerinin bir araya getirilmesiyle oluşan Unicode </a:t>
            </a:r>
            <a:r>
              <a:rPr lang="tr-TR" sz="2400" dirty="0" err="1"/>
              <a:t>standartı</a:t>
            </a:r>
            <a:r>
              <a:rPr lang="tr-TR" sz="2400" dirty="0"/>
              <a:t> 1980’li yıllarda </a:t>
            </a:r>
            <a:r>
              <a:rPr lang="tr-TR" sz="2400" dirty="0" err="1"/>
              <a:t>geliştirilöiştir</a:t>
            </a:r>
            <a:r>
              <a:rPr lang="tr-TR" sz="2400" dirty="0"/>
              <a:t>. Unicode’un geliştirilmesinin ardında yatan temel neden ASCII(</a:t>
            </a:r>
            <a:r>
              <a:rPr lang="tr-TR" sz="2400" dirty="0" err="1"/>
              <a:t>American</a:t>
            </a:r>
            <a:r>
              <a:rPr lang="tr-TR" sz="2400" dirty="0"/>
              <a:t> Standart </a:t>
            </a:r>
            <a:r>
              <a:rPr lang="tr-TR" sz="2400" dirty="0" err="1"/>
              <a:t>Code</a:t>
            </a:r>
            <a:r>
              <a:rPr lang="tr-TR" sz="2400" dirty="0"/>
              <a:t> </a:t>
            </a:r>
            <a:r>
              <a:rPr lang="tr-TR" sz="2400" dirty="0" err="1"/>
              <a:t>for</a:t>
            </a:r>
            <a:r>
              <a:rPr lang="tr-TR" sz="2400" dirty="0"/>
              <a:t> Information </a:t>
            </a:r>
            <a:r>
              <a:rPr lang="tr-TR" sz="2400" dirty="0" err="1"/>
              <a:t>Interchange</a:t>
            </a:r>
            <a:r>
              <a:rPr lang="tr-TR" sz="2400" dirty="0"/>
              <a:t>) karakter kodlamasının daha gelişmiş ve stratejik bir sürümünün oluşturulabilmesidir.</a:t>
            </a:r>
          </a:p>
          <a:p>
            <a:r>
              <a:rPr lang="tr-TR" sz="2400" dirty="0"/>
              <a:t>ASCII karakterler sadece İngilizce üzerinde etkili olurken, Unicode tamamen evrenseldir. Unicode’un farklı sürümleri sayesinde İbranice ve Arapça gibi kompleks diller başta olmak üzere Çince gibi karmaşık diller kolayca dijital ortamlara aktarılabilmektedir. Yalnızca diller değil, Unicode kodlaması sayesinde karmaşık semboller ve karakterler kolayca meydana getirilebilirler.</a:t>
            </a:r>
          </a:p>
        </p:txBody>
      </p:sp>
    </p:spTree>
    <p:extLst>
      <p:ext uri="{BB962C8B-B14F-4D97-AF65-F5344CB8AC3E}">
        <p14:creationId xmlns:p14="http://schemas.microsoft.com/office/powerpoint/2010/main" val="504730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3E20D-E73E-4D2C-ADA1-C1B5ACD7F439}"/>
              </a:ext>
            </a:extLst>
          </p:cNvPr>
          <p:cNvSpPr>
            <a:spLocks noGrp="1"/>
          </p:cNvSpPr>
          <p:nvPr>
            <p:ph idx="1"/>
          </p:nvPr>
        </p:nvSpPr>
        <p:spPr>
          <a:xfrm>
            <a:off x="457200" y="260648"/>
            <a:ext cx="8229600" cy="6336704"/>
          </a:xfrm>
        </p:spPr>
        <p:txBody>
          <a:bodyPr>
            <a:normAutofit lnSpcReduction="10000"/>
          </a:bodyPr>
          <a:lstStyle/>
          <a:p>
            <a:r>
              <a:rPr lang="tr-TR" sz="2400" dirty="0"/>
              <a:t>Yapısal açıdan bilgisayarlar sayılar yardımıyla çalışırlar. Her karakter için hafızlarında bir sayı tutar ve bu sayı yardımıyla karakter, rakam veya sembolün oluşturulmasını sağlarlar. </a:t>
            </a:r>
            <a:r>
              <a:rPr lang="tr-TR" sz="2400" dirty="0" err="1"/>
              <a:t>Uniode’un</a:t>
            </a:r>
            <a:r>
              <a:rPr lang="tr-TR" sz="2400" dirty="0"/>
              <a:t> kullanılmaya başlanmasından önce yüzlerce farklı sistem ve binlerce farklı karakter kodlamasının kullanılması gerekiyordu. Üstelik kullanılan bu karakter kodlamalarının hiç biri İngilizce gibi basit diller içim bile yeterli değildi. Bir de dünyadaki dil çeşitliliğini düşünürsek karakterlerin bir standart bağlanması elzem hale gelmişti.</a:t>
            </a:r>
          </a:p>
          <a:p>
            <a:r>
              <a:rPr lang="tr-TR" sz="2400" dirty="0"/>
              <a:t>Bilgisayarların erken döneminde kullanılan karakter kodlamaları birbiriyle çelişme özelliğine sahipti. Ortada bir standart olmadığı için bir karakter kodlamasındaki değer farklı bir sembolü oluştururken ötekindeki değer daha farklı bir sembolü meydana getirebiliyordu. Bilgisayarların (özellikle sunucuların) bazen birden fazla karakter kodlamasına göre veri işlemesi gerekiyordu. Karakter kodlamalarındaki farklılıklar ve karmaşalar nedeniyle veriler istemsiz olarak değişiyor, bozuluyor ve kullanılamaz haşa gelebiliyordu.</a:t>
            </a:r>
          </a:p>
        </p:txBody>
      </p:sp>
    </p:spTree>
    <p:extLst>
      <p:ext uri="{BB962C8B-B14F-4D97-AF65-F5344CB8AC3E}">
        <p14:creationId xmlns:p14="http://schemas.microsoft.com/office/powerpoint/2010/main" val="3357724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886A2-3CD6-40BC-AE95-8C9B033D7642}"/>
              </a:ext>
            </a:extLst>
          </p:cNvPr>
          <p:cNvSpPr>
            <a:spLocks noGrp="1"/>
          </p:cNvSpPr>
          <p:nvPr>
            <p:ph idx="1"/>
          </p:nvPr>
        </p:nvSpPr>
        <p:spPr>
          <a:xfrm>
            <a:off x="457200" y="260648"/>
            <a:ext cx="8229600" cy="5865515"/>
          </a:xfrm>
        </p:spPr>
        <p:txBody>
          <a:bodyPr>
            <a:normAutofit lnSpcReduction="10000"/>
          </a:bodyPr>
          <a:lstStyle/>
          <a:p>
            <a:r>
              <a:rPr lang="tr-TR" sz="2400" dirty="0"/>
              <a:t>Unicode </a:t>
            </a:r>
            <a:r>
              <a:rPr lang="tr-TR" sz="2400" dirty="0" err="1"/>
              <a:t>standartı</a:t>
            </a:r>
            <a:r>
              <a:rPr lang="tr-TR" sz="2400" dirty="0"/>
              <a:t> bu sorunların tamamını kesin bir çözüm oldu. Her karakter için benzersiz bir numara kullanılarak platformlar arası karmaşalara çözüm getirildi. Unicode kullanıldığı sürece hangi platformu kullandığınızı hangi cihaz, </a:t>
            </a:r>
            <a:r>
              <a:rPr lang="tr-TR" sz="2400" dirty="0">
                <a:hlinkClick r:id="rId2"/>
              </a:rPr>
              <a:t>yazılım</a:t>
            </a:r>
            <a:r>
              <a:rPr lang="tr-TR" sz="2400" dirty="0"/>
              <a:t> veya dili kullandığınız fark etmiyordu. Yazılım üreticileri kısa süre içinde Unicode </a:t>
            </a:r>
            <a:r>
              <a:rPr lang="tr-TR" sz="2400" dirty="0" err="1"/>
              <a:t>standartını</a:t>
            </a:r>
            <a:r>
              <a:rPr lang="tr-TR" sz="2400" dirty="0"/>
              <a:t> kabul ettiler ve yazılımlarını bu </a:t>
            </a:r>
            <a:r>
              <a:rPr lang="tr-TR" sz="2400" dirty="0" err="1"/>
              <a:t>standarta</a:t>
            </a:r>
            <a:r>
              <a:rPr lang="tr-TR" sz="2400" dirty="0"/>
              <a:t> bağlı kalarak geliştirdiler ve düzenlediler. Bugün Unicode kodlaması artık her yerde kullanılıyor. Tüm işletim sistemleri, arama motorları, internet tarayıcıları, bilgisayarlar ve hatta akıllı telefonlar bile. </a:t>
            </a:r>
            <a:r>
              <a:rPr lang="tr-TR" sz="2400" dirty="0">
                <a:hlinkClick r:id="rId3"/>
              </a:rPr>
              <a:t>İnternet</a:t>
            </a:r>
            <a:r>
              <a:rPr lang="tr-TR" sz="2400" dirty="0"/>
              <a:t> dahi Unicode karakter kodlaması üzerinden çalışıyor. URL’ler, HTML, XML, CSS, </a:t>
            </a:r>
            <a:r>
              <a:rPr lang="tr-TR" sz="2400" dirty="0">
                <a:hlinkClick r:id="rId4"/>
              </a:rPr>
              <a:t>JSON</a:t>
            </a:r>
            <a:r>
              <a:rPr lang="tr-TR" sz="2400" dirty="0"/>
              <a:t> vb. diller yine Unicode ile internet dünyasına hayat veriyor.</a:t>
            </a:r>
          </a:p>
          <a:p>
            <a:r>
              <a:rPr lang="tr-TR" sz="2400" dirty="0"/>
              <a:t>Unicode </a:t>
            </a:r>
            <a:r>
              <a:rPr lang="tr-TR" sz="2400" dirty="0" err="1"/>
              <a:t>standartı</a:t>
            </a:r>
            <a:r>
              <a:rPr lang="tr-TR" sz="2400" dirty="0"/>
              <a:t> hem dijital hem geleneksel medyada içeriklerin </a:t>
            </a:r>
            <a:r>
              <a:rPr lang="tr-TR" sz="2400" dirty="0" err="1"/>
              <a:t>standarta</a:t>
            </a:r>
            <a:r>
              <a:rPr lang="tr-TR" sz="2400" dirty="0"/>
              <a:t> bağlanmasına yardımcı oldu. Unicode bugün </a:t>
            </a:r>
            <a:r>
              <a:rPr lang="tr-TR" sz="2400" b="1" dirty="0"/>
              <a:t>Unicode </a:t>
            </a:r>
            <a:r>
              <a:rPr lang="tr-TR" sz="2400" b="1" dirty="0" err="1"/>
              <a:t>Konsoriyum</a:t>
            </a:r>
            <a:r>
              <a:rPr lang="tr-TR" sz="2400" dirty="0" err="1"/>
              <a:t>’u</a:t>
            </a:r>
            <a:r>
              <a:rPr lang="tr-TR" sz="2400" dirty="0"/>
              <a:t> tarafından kar amacı gütmeden geliştirilmeye devam etmektedir.</a:t>
            </a:r>
          </a:p>
        </p:txBody>
      </p:sp>
    </p:spTree>
    <p:extLst>
      <p:ext uri="{BB962C8B-B14F-4D97-AF65-F5344CB8AC3E}">
        <p14:creationId xmlns:p14="http://schemas.microsoft.com/office/powerpoint/2010/main" val="914692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F5E7-24A6-4815-A592-88E5ACD87962}"/>
              </a:ext>
            </a:extLst>
          </p:cNvPr>
          <p:cNvSpPr>
            <a:spLocks noGrp="1"/>
          </p:cNvSpPr>
          <p:nvPr>
            <p:ph type="title"/>
          </p:nvPr>
        </p:nvSpPr>
        <p:spPr/>
        <p:txBody>
          <a:bodyPr/>
          <a:lstStyle/>
          <a:p>
            <a:r>
              <a:rPr lang="tr-TR" dirty="0"/>
              <a:t>Unicode ve ASCII Arasındaki Farklar</a:t>
            </a:r>
          </a:p>
        </p:txBody>
      </p:sp>
      <p:sp>
        <p:nvSpPr>
          <p:cNvPr id="3" name="Content Placeholder 2">
            <a:extLst>
              <a:ext uri="{FF2B5EF4-FFF2-40B4-BE49-F238E27FC236}">
                <a16:creationId xmlns:a16="http://schemas.microsoft.com/office/drawing/2014/main" id="{72483D7F-20C3-410C-BB04-C15584528EB4}"/>
              </a:ext>
            </a:extLst>
          </p:cNvPr>
          <p:cNvSpPr>
            <a:spLocks noGrp="1"/>
          </p:cNvSpPr>
          <p:nvPr>
            <p:ph idx="1"/>
          </p:nvPr>
        </p:nvSpPr>
        <p:spPr/>
        <p:txBody>
          <a:bodyPr>
            <a:normAutofit fontScale="62500" lnSpcReduction="20000"/>
          </a:bodyPr>
          <a:lstStyle/>
          <a:p>
            <a:r>
              <a:rPr lang="tr-TR" b="1" dirty="0"/>
              <a:t>ASCII </a:t>
            </a:r>
            <a:r>
              <a:rPr lang="tr-TR" dirty="0"/>
              <a:t>Latin alfabesi üzerine kurulu 7 bitlik bir karakter kümesidir,</a:t>
            </a:r>
          </a:p>
          <a:p>
            <a:r>
              <a:rPr lang="tr-TR" dirty="0"/>
              <a:t>ASCII, 1963 yılında ANSI tarafından standart olarak kullanıma sunulmuştur.</a:t>
            </a:r>
          </a:p>
          <a:p>
            <a:r>
              <a:rPr lang="tr-TR" b="1" dirty="0"/>
              <a:t>Unicode</a:t>
            </a:r>
            <a:r>
              <a:rPr lang="tr-TR" dirty="0"/>
              <a:t>, Unicode </a:t>
            </a:r>
            <a:r>
              <a:rPr lang="tr-TR" dirty="0" err="1"/>
              <a:t>Consortium</a:t>
            </a:r>
            <a:r>
              <a:rPr lang="tr-TR" dirty="0"/>
              <a:t> organizasyonu tarafından geliştirilen ve her karaktere bir sayı değeri karşılığı atayan bir standarttır.</a:t>
            </a:r>
          </a:p>
          <a:p>
            <a:r>
              <a:rPr lang="tr-TR" dirty="0" err="1"/>
              <a:t>Unicodeun</a:t>
            </a:r>
            <a:r>
              <a:rPr lang="tr-TR" dirty="0"/>
              <a:t>  amacı farklı karakter kodlama sistemlerinin birbiriyle tutarlı çalışmasını ve dünyadaki tüm yazım sistemlerinden metinlerin bilgisayar ortamında tek bir standart altında temsil edilebilmesini sağlamaktır.</a:t>
            </a:r>
          </a:p>
          <a:p>
            <a:r>
              <a:rPr lang="tr-TR" dirty="0"/>
              <a:t>Unicode’un Haziran 2014 tarihi itibarıyla standardın en son sürümü Unicode 7.0’dır.</a:t>
            </a:r>
          </a:p>
          <a:p>
            <a:r>
              <a:rPr lang="tr-TR" dirty="0"/>
              <a:t>UTF-8 ve UTF-16 Unicode karakter kodlamalarından </a:t>
            </a:r>
            <a:r>
              <a:rPr lang="tr-TR" dirty="0" err="1"/>
              <a:t>dır</a:t>
            </a:r>
            <a:r>
              <a:rPr lang="tr-TR" dirty="0"/>
              <a:t>,</a:t>
            </a:r>
          </a:p>
          <a:p>
            <a:r>
              <a:rPr lang="tr-TR" dirty="0"/>
              <a:t>ASCII’de 33 tane basılmayan kontrol karakteri ve 95 tane basılan karakter bulunur</a:t>
            </a:r>
          </a:p>
          <a:p>
            <a:r>
              <a:rPr lang="tr-TR" dirty="0" err="1"/>
              <a:t>Unicodeun</a:t>
            </a:r>
            <a:r>
              <a:rPr lang="tr-TR" dirty="0"/>
              <a:t> standartlaştırılmış iken ASCII standartlaştırılmamıştır,</a:t>
            </a:r>
          </a:p>
          <a:p>
            <a:r>
              <a:rPr lang="tr-TR" dirty="0"/>
              <a:t>Unicode dünyanın en çok kullanılan dilleri temsil ederken, ASCII daha az temsil eder</a:t>
            </a:r>
          </a:p>
          <a:p>
            <a:pPr marL="0" indent="0">
              <a:buNone/>
            </a:pPr>
            <a:endParaRPr lang="tr-TR" dirty="0"/>
          </a:p>
        </p:txBody>
      </p:sp>
    </p:spTree>
    <p:extLst>
      <p:ext uri="{BB962C8B-B14F-4D97-AF65-F5344CB8AC3E}">
        <p14:creationId xmlns:p14="http://schemas.microsoft.com/office/powerpoint/2010/main" val="1695634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F049-50C4-4E48-9591-F5890AA93B53}"/>
              </a:ext>
            </a:extLst>
          </p:cNvPr>
          <p:cNvSpPr>
            <a:spLocks noGrp="1"/>
          </p:cNvSpPr>
          <p:nvPr>
            <p:ph type="title"/>
          </p:nvPr>
        </p:nvSpPr>
        <p:spPr/>
        <p:txBody>
          <a:bodyPr/>
          <a:lstStyle/>
          <a:p>
            <a:r>
              <a:rPr lang="tr-TR" dirty="0"/>
              <a:t>Mb-md-0</a:t>
            </a:r>
          </a:p>
        </p:txBody>
      </p:sp>
      <p:sp>
        <p:nvSpPr>
          <p:cNvPr id="3" name="Content Placeholder 2">
            <a:extLst>
              <a:ext uri="{FF2B5EF4-FFF2-40B4-BE49-F238E27FC236}">
                <a16:creationId xmlns:a16="http://schemas.microsoft.com/office/drawing/2014/main" id="{7F71B7D0-141D-4C7C-8301-6DDFF6CFC942}"/>
              </a:ext>
            </a:extLst>
          </p:cNvPr>
          <p:cNvSpPr>
            <a:spLocks noGrp="1"/>
          </p:cNvSpPr>
          <p:nvPr>
            <p:ph idx="1"/>
          </p:nvPr>
        </p:nvSpPr>
        <p:spPr/>
        <p:txBody>
          <a:bodyPr>
            <a:normAutofit/>
          </a:bodyPr>
          <a:lstStyle/>
          <a:p>
            <a:r>
              <a:rPr lang="tr-TR" sz="2400" dirty="0" err="1"/>
              <a:t>Bootstrap</a:t>
            </a:r>
            <a:r>
              <a:rPr lang="tr-TR" sz="2400" dirty="0"/>
              <a:t>, çok çeşitli duyarlı marj ve </a:t>
            </a:r>
            <a:r>
              <a:rPr lang="tr-TR" sz="2400" dirty="0" err="1"/>
              <a:t>padding</a:t>
            </a:r>
            <a:r>
              <a:rPr lang="tr-TR" sz="2400" dirty="0"/>
              <a:t> yardımcı sınıflarına sahiptir. Tüm kesme noktaları için çalışırlar.</a:t>
            </a:r>
          </a:p>
          <a:p>
            <a:r>
              <a:rPr lang="tr-TR" sz="2400" dirty="0"/>
              <a:t>Mb-0(</a:t>
            </a:r>
            <a:r>
              <a:rPr lang="tr-TR" sz="2400" dirty="0" err="1"/>
              <a:t>margin-bottom</a:t>
            </a:r>
            <a:r>
              <a:rPr lang="tr-TR" sz="2400" dirty="0"/>
              <a:t>):</a:t>
            </a:r>
          </a:p>
          <a:p>
            <a:r>
              <a:rPr lang="tr-TR" sz="2400" dirty="0"/>
              <a:t>m-marjı belirler</a:t>
            </a:r>
          </a:p>
          <a:p>
            <a:r>
              <a:rPr lang="tr-TR" sz="2400" dirty="0"/>
              <a:t>b- kenar boşluğu altını veya alt dolgu alanını ayarlar.</a:t>
            </a:r>
          </a:p>
          <a:p>
            <a:r>
              <a:rPr lang="tr-TR" sz="2400" b="1" dirty="0" err="1"/>
              <a:t>xs</a:t>
            </a:r>
            <a:r>
              <a:rPr lang="tr-TR" sz="2400" dirty="0"/>
              <a:t> (&lt;= 576 piksel), </a:t>
            </a:r>
            <a:r>
              <a:rPr lang="tr-TR" sz="2400" b="1" dirty="0" err="1"/>
              <a:t>sm</a:t>
            </a:r>
            <a:r>
              <a:rPr lang="tr-TR" sz="2400" dirty="0"/>
              <a:t> (&gt; = 576 piksel), </a:t>
            </a:r>
            <a:r>
              <a:rPr lang="tr-TR" sz="2400" b="1" dirty="0"/>
              <a:t>md</a:t>
            </a:r>
            <a:r>
              <a:rPr lang="tr-TR" sz="2400" dirty="0"/>
              <a:t> (&gt; = 768 piksel), </a:t>
            </a:r>
            <a:r>
              <a:rPr lang="tr-TR" sz="2400" b="1" dirty="0" err="1"/>
              <a:t>lg</a:t>
            </a:r>
            <a:r>
              <a:rPr lang="tr-TR" sz="2400" dirty="0"/>
              <a:t> (&gt; = 992px) veya </a:t>
            </a:r>
            <a:r>
              <a:rPr lang="tr-TR" sz="2400" b="1" dirty="0"/>
              <a:t>xl</a:t>
            </a:r>
            <a:r>
              <a:rPr lang="tr-TR" sz="2400" dirty="0"/>
              <a:t> (&gt; = 1200 piksel))</a:t>
            </a:r>
          </a:p>
        </p:txBody>
      </p:sp>
    </p:spTree>
    <p:extLst>
      <p:ext uri="{BB962C8B-B14F-4D97-AF65-F5344CB8AC3E}">
        <p14:creationId xmlns:p14="http://schemas.microsoft.com/office/powerpoint/2010/main" val="304080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r>
              <a:rPr lang="tr-TR" sz="2400" dirty="0"/>
              <a:t>Aslında en basit haliyle söylersek web sayfalarının görüntülenmesini sağlayan protokoldür. </a:t>
            </a:r>
            <a:r>
              <a:rPr lang="tr-TR" sz="2400" b="1" dirty="0"/>
              <a:t>HTTP</a:t>
            </a:r>
            <a:r>
              <a:rPr lang="tr-TR" sz="2400" dirty="0"/>
              <a:t>, kullanıcının bilgisayarı ve sunucu(server) arasındaki veri alışverişinin kurallarını belirler. Bu protokolü kullanmak için tarayıcı </a:t>
            </a:r>
            <a:r>
              <a:rPr lang="tr-TR" sz="2400" b="1" dirty="0"/>
              <a:t>kullanılır</a:t>
            </a:r>
            <a:r>
              <a:rPr lang="tr-TR" sz="2400" dirty="0"/>
              <a:t>.</a:t>
            </a:r>
          </a:p>
        </p:txBody>
      </p:sp>
    </p:spTree>
    <p:extLst>
      <p:ext uri="{BB962C8B-B14F-4D97-AF65-F5344CB8AC3E}">
        <p14:creationId xmlns:p14="http://schemas.microsoft.com/office/powerpoint/2010/main" val="986343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3EE4-ECAC-47BF-9CF7-69EF54F3910D}"/>
              </a:ext>
            </a:extLst>
          </p:cNvPr>
          <p:cNvSpPr>
            <a:spLocks noGrp="1"/>
          </p:cNvSpPr>
          <p:nvPr>
            <p:ph type="title"/>
          </p:nvPr>
        </p:nvSpPr>
        <p:spPr>
          <a:xfrm>
            <a:off x="457200" y="274638"/>
            <a:ext cx="8229600" cy="706090"/>
          </a:xfrm>
        </p:spPr>
        <p:txBody>
          <a:bodyPr>
            <a:normAutofit fontScale="90000"/>
          </a:bodyPr>
          <a:lstStyle/>
          <a:p>
            <a:r>
              <a:rPr lang="tr-TR" dirty="0" err="1"/>
              <a:t>List-unstyled</a:t>
            </a:r>
            <a:endParaRPr lang="tr-TR" dirty="0"/>
          </a:p>
        </p:txBody>
      </p:sp>
      <p:sp>
        <p:nvSpPr>
          <p:cNvPr id="7" name="Content Placeholder 6">
            <a:extLst>
              <a:ext uri="{FF2B5EF4-FFF2-40B4-BE49-F238E27FC236}">
                <a16:creationId xmlns:a16="http://schemas.microsoft.com/office/drawing/2014/main" id="{149A6647-9119-47B9-9285-835710A5E7D7}"/>
              </a:ext>
            </a:extLst>
          </p:cNvPr>
          <p:cNvSpPr>
            <a:spLocks noGrp="1"/>
          </p:cNvSpPr>
          <p:nvPr>
            <p:ph idx="1"/>
          </p:nvPr>
        </p:nvSpPr>
        <p:spPr>
          <a:xfrm>
            <a:off x="457200" y="4209218"/>
            <a:ext cx="8229600" cy="1916946"/>
          </a:xfrm>
        </p:spPr>
        <p:txBody>
          <a:bodyPr>
            <a:normAutofit/>
          </a:bodyPr>
          <a:lstStyle/>
          <a:p>
            <a:r>
              <a:rPr lang="tr-TR" sz="2400" dirty="0"/>
              <a:t>&lt;</a:t>
            </a:r>
            <a:r>
              <a:rPr lang="tr-TR" sz="2400" dirty="0" err="1"/>
              <a:t>ul</a:t>
            </a:r>
            <a:r>
              <a:rPr lang="tr-TR" sz="2400" dirty="0"/>
              <a:t>&gt; etiketine uygulayacağımız </a:t>
            </a:r>
            <a:r>
              <a:rPr lang="tr-TR" sz="2400" b="1" dirty="0"/>
              <a:t>.</a:t>
            </a:r>
            <a:r>
              <a:rPr lang="tr-TR" sz="2400" b="1" dirty="0" err="1"/>
              <a:t>list-unstyled</a:t>
            </a:r>
            <a:r>
              <a:rPr lang="tr-TR" sz="2400" dirty="0"/>
              <a:t> sınıfı ile </a:t>
            </a:r>
            <a:r>
              <a:rPr lang="tr-TR" sz="2400" b="1" dirty="0"/>
              <a:t>padding-left:0</a:t>
            </a:r>
            <a:r>
              <a:rPr lang="tr-TR" sz="2400" dirty="0"/>
              <a:t>, </a:t>
            </a:r>
            <a:r>
              <a:rPr lang="tr-TR" sz="2400" b="1" dirty="0" err="1"/>
              <a:t>list-style:none</a:t>
            </a:r>
            <a:r>
              <a:rPr lang="tr-TR" sz="2400" dirty="0"/>
              <a:t>, </a:t>
            </a:r>
            <a:r>
              <a:rPr lang="tr-TR" sz="2400" b="1" dirty="0"/>
              <a:t>margin-top:0</a:t>
            </a:r>
            <a:r>
              <a:rPr lang="tr-TR" sz="2400" dirty="0"/>
              <a:t> ve </a:t>
            </a:r>
            <a:r>
              <a:rPr lang="tr-TR" sz="2400" b="1" dirty="0"/>
              <a:t>margin-bottom:1rem</a:t>
            </a:r>
            <a:r>
              <a:rPr lang="tr-TR" sz="2400" dirty="0"/>
              <a:t> (16px) özelliklerini uygulayarak &lt;</a:t>
            </a:r>
            <a:r>
              <a:rPr lang="tr-TR" sz="2400" dirty="0" err="1"/>
              <a:t>ul</a:t>
            </a:r>
            <a:r>
              <a:rPr lang="tr-TR" sz="2400" dirty="0"/>
              <a:t>&gt; etiketi için kullandığımız rutin işleri </a:t>
            </a:r>
            <a:r>
              <a:rPr lang="tr-TR" sz="2400" dirty="0" err="1"/>
              <a:t>bootstrap</a:t>
            </a:r>
            <a:r>
              <a:rPr lang="tr-TR" sz="2400" dirty="0"/>
              <a:t> bizim adımıza yapmış olur.</a:t>
            </a:r>
          </a:p>
        </p:txBody>
      </p:sp>
      <p:pic>
        <p:nvPicPr>
          <p:cNvPr id="8" name="Content Placeholder 5">
            <a:extLst>
              <a:ext uri="{FF2B5EF4-FFF2-40B4-BE49-F238E27FC236}">
                <a16:creationId xmlns:a16="http://schemas.microsoft.com/office/drawing/2014/main" id="{4B092E5D-C5EF-447B-B26E-035CC865D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8" y="1124744"/>
            <a:ext cx="8882124" cy="2940457"/>
          </a:xfrm>
          <a:prstGeom prst="rect">
            <a:avLst/>
          </a:prstGeom>
        </p:spPr>
      </p:pic>
    </p:spTree>
    <p:extLst>
      <p:ext uri="{BB962C8B-B14F-4D97-AF65-F5344CB8AC3E}">
        <p14:creationId xmlns:p14="http://schemas.microsoft.com/office/powerpoint/2010/main" val="2775720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A53D-DFE0-4352-9E35-C292CA5EE159}"/>
              </a:ext>
            </a:extLst>
          </p:cNvPr>
          <p:cNvSpPr>
            <a:spLocks noGrp="1"/>
          </p:cNvSpPr>
          <p:nvPr>
            <p:ph type="title"/>
          </p:nvPr>
        </p:nvSpPr>
        <p:spPr/>
        <p:txBody>
          <a:bodyPr/>
          <a:lstStyle/>
          <a:p>
            <a:r>
              <a:rPr lang="tr-TR" dirty="0" err="1"/>
              <a:t>Merge-Fast-Forward-Rebase</a:t>
            </a:r>
            <a:endParaRPr lang="tr-TR" dirty="0"/>
          </a:p>
        </p:txBody>
      </p:sp>
      <p:sp>
        <p:nvSpPr>
          <p:cNvPr id="3" name="Content Placeholder 2">
            <a:extLst>
              <a:ext uri="{FF2B5EF4-FFF2-40B4-BE49-F238E27FC236}">
                <a16:creationId xmlns:a16="http://schemas.microsoft.com/office/drawing/2014/main" id="{15F0DAC6-55A3-4521-B8BF-0C31E6FBD437}"/>
              </a:ext>
            </a:extLst>
          </p:cNvPr>
          <p:cNvSpPr>
            <a:spLocks noGrp="1"/>
          </p:cNvSpPr>
          <p:nvPr>
            <p:ph idx="1"/>
          </p:nvPr>
        </p:nvSpPr>
        <p:spPr/>
        <p:txBody>
          <a:bodyPr>
            <a:normAutofit/>
          </a:bodyPr>
          <a:lstStyle/>
          <a:p>
            <a:r>
              <a:rPr lang="tr-TR" sz="2400" dirty="0" err="1"/>
              <a:t>Merge</a:t>
            </a:r>
            <a:r>
              <a:rPr lang="tr-TR" sz="2400" dirty="0"/>
              <a:t>: İki veya daha çok </a:t>
            </a:r>
            <a:r>
              <a:rPr lang="tr-TR" sz="2400" dirty="0" err="1"/>
              <a:t>commit’i</a:t>
            </a:r>
            <a:r>
              <a:rPr lang="tr-TR" sz="2400" dirty="0"/>
              <a:t> bir araya getirir, birleştirir. Bu işlemin yapılış sırası şöyledir: </a:t>
            </a:r>
            <a:r>
              <a:rPr lang="tr-TR" sz="2400" i="1" dirty="0"/>
              <a:t>A ve B</a:t>
            </a:r>
            <a:r>
              <a:rPr lang="tr-TR" sz="2400" dirty="0"/>
              <a:t> isimli iki </a:t>
            </a:r>
            <a:r>
              <a:rPr lang="tr-TR" sz="2400" dirty="0" err="1"/>
              <a:t>branch’imiz</a:t>
            </a:r>
            <a:r>
              <a:rPr lang="tr-TR" sz="2400" dirty="0"/>
              <a:t> olsun. </a:t>
            </a:r>
            <a:r>
              <a:rPr lang="tr-TR" sz="2400" i="1" dirty="0"/>
              <a:t>A’ ve B’</a:t>
            </a:r>
            <a:r>
              <a:rPr lang="tr-TR" sz="2400" dirty="0"/>
              <a:t> ise geldikleri son halleri, değişiklik yapılmış halleri.</a:t>
            </a:r>
          </a:p>
          <a:p>
            <a:r>
              <a:rPr lang="tr-TR" sz="2400" b="1" i="1" dirty="0" err="1"/>
              <a:t>Merge</a:t>
            </a:r>
            <a:r>
              <a:rPr lang="tr-TR" sz="2400" b="1" i="1" dirty="0"/>
              <a:t> komutu ile git aşağıdaki üç </a:t>
            </a:r>
            <a:r>
              <a:rPr lang="tr-TR" sz="2400" b="1" i="1" dirty="0" err="1"/>
              <a:t>commit’i</a:t>
            </a:r>
            <a:r>
              <a:rPr lang="tr-TR" sz="2400" b="1" i="1" dirty="0"/>
              <a:t> tespit eder:</a:t>
            </a:r>
          </a:p>
          <a:p>
            <a:r>
              <a:rPr lang="tr-TR" sz="2400" dirty="0"/>
              <a:t>İki </a:t>
            </a:r>
            <a:r>
              <a:rPr lang="tr-TR" sz="2400" dirty="0" err="1"/>
              <a:t>branch’in</a:t>
            </a:r>
            <a:r>
              <a:rPr lang="tr-TR" sz="2400" dirty="0"/>
              <a:t> ortak </a:t>
            </a:r>
            <a:r>
              <a:rPr lang="tr-TR" sz="2400" dirty="0" err="1"/>
              <a:t>commit’i</a:t>
            </a:r>
            <a:r>
              <a:rPr lang="tr-TR" sz="2400" dirty="0"/>
              <a:t>: A’dan yeni </a:t>
            </a:r>
            <a:r>
              <a:rPr lang="tr-TR" sz="2400" dirty="0" err="1"/>
              <a:t>branch</a:t>
            </a:r>
            <a:r>
              <a:rPr lang="tr-TR" sz="2400" dirty="0"/>
              <a:t> alındığı an; yani B.</a:t>
            </a:r>
          </a:p>
          <a:p>
            <a:r>
              <a:rPr lang="tr-TR" sz="2400" dirty="0" err="1"/>
              <a:t>Branch’lerin</a:t>
            </a:r>
            <a:r>
              <a:rPr lang="tr-TR" sz="2400" dirty="0"/>
              <a:t> son </a:t>
            </a:r>
            <a:r>
              <a:rPr lang="tr-TR" sz="2400" dirty="0" err="1"/>
              <a:t>commit’leri</a:t>
            </a:r>
            <a:r>
              <a:rPr lang="tr-TR" sz="2400" dirty="0"/>
              <a:t>: A’ ve B’</a:t>
            </a:r>
          </a:p>
          <a:p>
            <a:endParaRPr lang="tr-TR" dirty="0"/>
          </a:p>
          <a:p>
            <a:endParaRPr lang="tr-TR" dirty="0"/>
          </a:p>
        </p:txBody>
      </p:sp>
    </p:spTree>
    <p:extLst>
      <p:ext uri="{BB962C8B-B14F-4D97-AF65-F5344CB8AC3E}">
        <p14:creationId xmlns:p14="http://schemas.microsoft.com/office/powerpoint/2010/main" val="2571752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06422-AAE8-4C12-983F-CE2B81883BA4}"/>
              </a:ext>
            </a:extLst>
          </p:cNvPr>
          <p:cNvSpPr>
            <a:spLocks noGrp="1"/>
          </p:cNvSpPr>
          <p:nvPr>
            <p:ph idx="1"/>
          </p:nvPr>
        </p:nvSpPr>
        <p:spPr>
          <a:xfrm>
            <a:off x="457200" y="188640"/>
            <a:ext cx="8229600" cy="5937523"/>
          </a:xfrm>
        </p:spPr>
        <p:txBody>
          <a:bodyPr>
            <a:normAutofit/>
          </a:bodyPr>
          <a:lstStyle/>
          <a:p>
            <a:r>
              <a:rPr lang="tr-TR" i="1" dirty="0"/>
              <a:t>Git bu üç </a:t>
            </a:r>
            <a:r>
              <a:rPr lang="tr-TR" i="1" dirty="0" err="1"/>
              <a:t>commit’i</a:t>
            </a:r>
            <a:r>
              <a:rPr lang="tr-TR" i="1" dirty="0"/>
              <a:t> birleştirir.</a:t>
            </a:r>
          </a:p>
          <a:p>
            <a:r>
              <a:rPr lang="tr-TR" sz="2400" b="1" u="sng" dirty="0" err="1">
                <a:hlinkClick r:id="rId2">
                  <a:extLst>
                    <a:ext uri="{A12FA001-AC4F-418D-AE19-62706E023703}">
                      <ahyp:hlinkClr xmlns:ahyp="http://schemas.microsoft.com/office/drawing/2018/hyperlinkcolor" val="tx"/>
                    </a:ext>
                  </a:extLst>
                </a:hlinkClick>
              </a:rPr>
              <a:t>Fast-Forward</a:t>
            </a:r>
            <a:r>
              <a:rPr lang="tr-TR" sz="2400" b="1" u="sng" dirty="0">
                <a:hlinkClick r:id="rId2">
                  <a:extLst>
                    <a:ext uri="{A12FA001-AC4F-418D-AE19-62706E023703}">
                      <ahyp:hlinkClr xmlns:ahyp="http://schemas.microsoft.com/office/drawing/2018/hyperlinkcolor" val="tx"/>
                    </a:ext>
                  </a:extLst>
                </a:hlinkClick>
              </a:rPr>
              <a:t> </a:t>
            </a:r>
            <a:r>
              <a:rPr lang="tr-TR" sz="2400" b="1" u="sng" dirty="0" err="1">
                <a:hlinkClick r:id="rId2">
                  <a:extLst>
                    <a:ext uri="{A12FA001-AC4F-418D-AE19-62706E023703}">
                      <ahyp:hlinkClr xmlns:ahyp="http://schemas.microsoft.com/office/drawing/2018/hyperlinkcolor" val="tx"/>
                    </a:ext>
                  </a:extLst>
                </a:hlinkClick>
              </a:rPr>
              <a:t>Merge</a:t>
            </a:r>
            <a:r>
              <a:rPr lang="tr-TR" sz="2400" b="1" dirty="0"/>
              <a:t>:</a:t>
            </a:r>
            <a:r>
              <a:rPr lang="tr-TR" sz="2400" dirty="0"/>
              <a:t> </a:t>
            </a:r>
            <a:r>
              <a:rPr lang="tr-TR" sz="2400" dirty="0" err="1"/>
              <a:t>Feature</a:t>
            </a:r>
            <a:r>
              <a:rPr lang="tr-TR" sz="2400" dirty="0"/>
              <a:t> </a:t>
            </a:r>
            <a:r>
              <a:rPr lang="tr-TR" sz="2400" dirty="0" err="1"/>
              <a:t>branch’iniz</a:t>
            </a:r>
            <a:r>
              <a:rPr lang="tr-TR" sz="2400" dirty="0"/>
              <a:t> </a:t>
            </a:r>
            <a:r>
              <a:rPr lang="tr-TR" sz="2400" dirty="0" err="1"/>
              <a:t>master’a</a:t>
            </a:r>
            <a:r>
              <a:rPr lang="tr-TR" sz="2400" dirty="0"/>
              <a:t> </a:t>
            </a:r>
            <a:r>
              <a:rPr lang="tr-TR" sz="2400" dirty="0" err="1"/>
              <a:t>merge</a:t>
            </a:r>
            <a:r>
              <a:rPr lang="tr-TR" sz="2400" dirty="0"/>
              <a:t> olacağı anda eğer </a:t>
            </a:r>
            <a:r>
              <a:rPr lang="tr-TR" sz="2400" dirty="0" err="1"/>
              <a:t>master</a:t>
            </a:r>
            <a:r>
              <a:rPr lang="tr-TR" sz="2400" dirty="0"/>
              <a:t> üzerinde bir değişiklik (</a:t>
            </a:r>
            <a:r>
              <a:rPr lang="tr-TR" sz="2400" dirty="0" err="1"/>
              <a:t>commit</a:t>
            </a:r>
            <a:r>
              <a:rPr lang="tr-TR" sz="2400" dirty="0"/>
              <a:t>) olmamışsa, </a:t>
            </a:r>
            <a:r>
              <a:rPr lang="tr-TR" sz="2400" b="1" dirty="0"/>
              <a:t>git varsayılan olarak </a:t>
            </a:r>
            <a:r>
              <a:rPr lang="tr-TR" sz="2400" b="1" dirty="0" err="1"/>
              <a:t>master</a:t>
            </a:r>
            <a:r>
              <a:rPr lang="tr-TR" sz="2400" b="1" dirty="0"/>
              <a:t> hattının son </a:t>
            </a:r>
            <a:r>
              <a:rPr lang="tr-TR" sz="2400" b="1" dirty="0" err="1"/>
              <a:t>commit</a:t>
            </a:r>
            <a:r>
              <a:rPr lang="tr-TR" sz="2400" b="1" dirty="0"/>
              <a:t> </a:t>
            </a:r>
            <a:r>
              <a:rPr lang="tr-TR" sz="2400" b="1" dirty="0" err="1"/>
              <a:t>hash’i</a:t>
            </a:r>
            <a:r>
              <a:rPr lang="tr-TR" sz="2400" b="1" dirty="0"/>
              <a:t> olarak, </a:t>
            </a:r>
            <a:r>
              <a:rPr lang="tr-TR" sz="2400" b="1" dirty="0" err="1"/>
              <a:t>feature</a:t>
            </a:r>
            <a:r>
              <a:rPr lang="tr-TR" sz="2400" b="1" dirty="0"/>
              <a:t> </a:t>
            </a:r>
            <a:r>
              <a:rPr lang="tr-TR" sz="2400" b="1" dirty="0" err="1"/>
              <a:t>branch’in</a:t>
            </a:r>
            <a:r>
              <a:rPr lang="tr-TR" sz="2400" b="1" dirty="0"/>
              <a:t> </a:t>
            </a:r>
            <a:r>
              <a:rPr lang="tr-TR" sz="2400" b="1" dirty="0" err="1"/>
              <a:t>hash’ini</a:t>
            </a:r>
            <a:r>
              <a:rPr lang="tr-TR" sz="2400" b="1" dirty="0"/>
              <a:t> alır</a:t>
            </a:r>
            <a:r>
              <a:rPr lang="tr-TR" sz="2400" dirty="0"/>
              <a:t>. Bu duruma </a:t>
            </a:r>
            <a:r>
              <a:rPr lang="tr-TR" sz="2400" u="sng" dirty="0" err="1">
                <a:hlinkClick r:id="rId2">
                  <a:extLst>
                    <a:ext uri="{A12FA001-AC4F-418D-AE19-62706E023703}">
                      <ahyp:hlinkClr xmlns:ahyp="http://schemas.microsoft.com/office/drawing/2018/hyperlinkcolor" val="tx"/>
                    </a:ext>
                  </a:extLst>
                </a:hlinkClick>
              </a:rPr>
              <a:t>Fast-Forward</a:t>
            </a:r>
            <a:r>
              <a:rPr lang="tr-TR" sz="2400" u="sng" dirty="0">
                <a:hlinkClick r:id="rId2">
                  <a:extLst>
                    <a:ext uri="{A12FA001-AC4F-418D-AE19-62706E023703}">
                      <ahyp:hlinkClr xmlns:ahyp="http://schemas.microsoft.com/office/drawing/2018/hyperlinkcolor" val="tx"/>
                    </a:ext>
                  </a:extLst>
                </a:hlinkClick>
              </a:rPr>
              <a:t> </a:t>
            </a:r>
            <a:r>
              <a:rPr lang="tr-TR" sz="2400" u="sng" dirty="0" err="1">
                <a:hlinkClick r:id="rId2">
                  <a:extLst>
                    <a:ext uri="{A12FA001-AC4F-418D-AE19-62706E023703}">
                      <ahyp:hlinkClr xmlns:ahyp="http://schemas.microsoft.com/office/drawing/2018/hyperlinkcolor" val="tx"/>
                    </a:ext>
                  </a:extLst>
                </a:hlinkClick>
              </a:rPr>
              <a:t>Merging</a:t>
            </a:r>
            <a:r>
              <a:rPr lang="tr-TR" sz="2400" dirty="0"/>
              <a:t> denir.</a:t>
            </a:r>
            <a:endParaRPr lang="tr-TR" sz="2400" i="1" dirty="0"/>
          </a:p>
          <a:p>
            <a:r>
              <a:rPr lang="tr-TR" sz="2400" dirty="0"/>
              <a:t>Bu işlem sonrasında sanki değişiklikler </a:t>
            </a:r>
            <a:r>
              <a:rPr lang="tr-TR" sz="2400" dirty="0" err="1"/>
              <a:t>master</a:t>
            </a:r>
            <a:r>
              <a:rPr lang="tr-TR" sz="2400" dirty="0"/>
              <a:t> </a:t>
            </a:r>
            <a:r>
              <a:rPr lang="tr-TR" sz="2400" dirty="0" err="1"/>
              <a:t>branch’inde</a:t>
            </a:r>
            <a:r>
              <a:rPr lang="tr-TR" sz="2400" dirty="0"/>
              <a:t> yapılmış gibi bir </a:t>
            </a:r>
            <a:r>
              <a:rPr lang="tr-TR" sz="2400" dirty="0" err="1"/>
              <a:t>history</a:t>
            </a:r>
            <a:r>
              <a:rPr lang="tr-TR" sz="2400" dirty="0"/>
              <a:t> oluşur. Geçmiş </a:t>
            </a:r>
            <a:r>
              <a:rPr lang="tr-TR" sz="2400" dirty="0" err="1"/>
              <a:t>history’i</a:t>
            </a:r>
            <a:r>
              <a:rPr lang="tr-TR" sz="2400" dirty="0"/>
              <a:t> daha anlaşılabilir tutmak için </a:t>
            </a:r>
            <a:r>
              <a:rPr lang="tr-TR" sz="2400" dirty="0" err="1"/>
              <a:t>merge</a:t>
            </a:r>
            <a:r>
              <a:rPr lang="tr-TR" sz="2400" dirty="0"/>
              <a:t> işlemi sırasında </a:t>
            </a:r>
            <a:r>
              <a:rPr lang="tr-TR" sz="2400" dirty="0" err="1"/>
              <a:t>git’e</a:t>
            </a:r>
            <a:r>
              <a:rPr lang="tr-TR" sz="2400" dirty="0"/>
              <a:t> </a:t>
            </a:r>
            <a:r>
              <a:rPr lang="tr-TR" sz="2400" b="1" dirty="0"/>
              <a:t>“ — </a:t>
            </a:r>
            <a:r>
              <a:rPr lang="tr-TR" sz="2400" b="1" dirty="0" err="1"/>
              <a:t>no-ff</a:t>
            </a:r>
            <a:r>
              <a:rPr lang="tr-TR" sz="2400" b="1" dirty="0"/>
              <a:t>” </a:t>
            </a:r>
            <a:r>
              <a:rPr lang="tr-TR" sz="2400" dirty="0"/>
              <a:t>opsiyonu ile gidilir; bu </a:t>
            </a:r>
            <a:r>
              <a:rPr lang="tr-TR" sz="2400" dirty="0" err="1"/>
              <a:t>git’in</a:t>
            </a:r>
            <a:r>
              <a:rPr lang="tr-TR" sz="2400" dirty="0"/>
              <a:t> </a:t>
            </a:r>
            <a:r>
              <a:rPr lang="tr-TR" sz="2400" dirty="0" err="1"/>
              <a:t>fast-forward</a:t>
            </a:r>
            <a:r>
              <a:rPr lang="tr-TR" sz="2400" dirty="0"/>
              <a:t> yapmamasını ve yeni bir </a:t>
            </a:r>
            <a:r>
              <a:rPr lang="tr-TR" sz="2400" dirty="0" err="1"/>
              <a:t>merge</a:t>
            </a:r>
            <a:r>
              <a:rPr lang="tr-TR" sz="2400" dirty="0"/>
              <a:t> </a:t>
            </a:r>
            <a:r>
              <a:rPr lang="tr-TR" sz="2400" dirty="0" err="1"/>
              <a:t>commit</a:t>
            </a:r>
            <a:r>
              <a:rPr lang="tr-TR" sz="2400" dirty="0"/>
              <a:t> ile ilerlemesini sağlar.</a:t>
            </a:r>
            <a:endParaRPr lang="tr-TR" sz="2400" i="1" dirty="0"/>
          </a:p>
          <a:p>
            <a:endParaRPr lang="tr-TR" dirty="0"/>
          </a:p>
        </p:txBody>
      </p:sp>
    </p:spTree>
    <p:extLst>
      <p:ext uri="{BB962C8B-B14F-4D97-AF65-F5344CB8AC3E}">
        <p14:creationId xmlns:p14="http://schemas.microsoft.com/office/powerpoint/2010/main" val="131547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19B-0565-41B5-848D-F21C23678FA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8F42B405-9952-4B74-A5AD-0B785884A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4" y="0"/>
            <a:ext cx="9125136" cy="6858000"/>
          </a:xfrm>
        </p:spPr>
      </p:pic>
    </p:spTree>
    <p:extLst>
      <p:ext uri="{BB962C8B-B14F-4D97-AF65-F5344CB8AC3E}">
        <p14:creationId xmlns:p14="http://schemas.microsoft.com/office/powerpoint/2010/main" val="945258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DD2E2-F6EF-473F-BF59-D5FB05EDDA9E}"/>
              </a:ext>
            </a:extLst>
          </p:cNvPr>
          <p:cNvSpPr>
            <a:spLocks noGrp="1"/>
          </p:cNvSpPr>
          <p:nvPr>
            <p:ph idx="1"/>
          </p:nvPr>
        </p:nvSpPr>
        <p:spPr>
          <a:xfrm>
            <a:off x="457200" y="188640"/>
            <a:ext cx="8229600" cy="5937523"/>
          </a:xfrm>
        </p:spPr>
        <p:txBody>
          <a:bodyPr>
            <a:normAutofit/>
          </a:bodyPr>
          <a:lstStyle/>
          <a:p>
            <a:r>
              <a:rPr lang="tr-TR" sz="2400" dirty="0" err="1"/>
              <a:t>Rebase</a:t>
            </a:r>
            <a:r>
              <a:rPr lang="tr-TR" sz="2400" dirty="0"/>
              <a:t>: </a:t>
            </a:r>
            <a:r>
              <a:rPr lang="tr-TR" sz="2400" dirty="0" err="1"/>
              <a:t>Merge</a:t>
            </a:r>
            <a:r>
              <a:rPr lang="tr-TR" sz="2400" dirty="0"/>
              <a:t> gibi farklı </a:t>
            </a:r>
            <a:r>
              <a:rPr lang="tr-TR" sz="2400" dirty="0" err="1"/>
              <a:t>commitleri</a:t>
            </a:r>
            <a:r>
              <a:rPr lang="tr-TR" sz="2400" dirty="0"/>
              <a:t> bir araya getirir. </a:t>
            </a:r>
            <a:r>
              <a:rPr lang="tr-TR" sz="2400" dirty="0" err="1"/>
              <a:t>Merge’den</a:t>
            </a:r>
            <a:r>
              <a:rPr lang="tr-TR" sz="2400" dirty="0"/>
              <a:t> farkı </a:t>
            </a:r>
            <a:r>
              <a:rPr lang="tr-TR" sz="2400" dirty="0" err="1"/>
              <a:t>rebase</a:t>
            </a:r>
            <a:r>
              <a:rPr lang="tr-TR" sz="2400" dirty="0"/>
              <a:t> uygulandığı </a:t>
            </a:r>
            <a:r>
              <a:rPr lang="tr-TR" sz="2400" dirty="0" err="1"/>
              <a:t>branch’in</a:t>
            </a:r>
            <a:r>
              <a:rPr lang="tr-TR" sz="2400" dirty="0"/>
              <a:t> üzerinde yeni bir </a:t>
            </a:r>
            <a:r>
              <a:rPr lang="tr-TR" sz="2400" b="1" dirty="0" err="1"/>
              <a:t>merge</a:t>
            </a:r>
            <a:r>
              <a:rPr lang="tr-TR" sz="2400" b="1" dirty="0"/>
              <a:t> </a:t>
            </a:r>
            <a:r>
              <a:rPr lang="tr-TR" sz="2400" b="1" dirty="0" err="1"/>
              <a:t>commit</a:t>
            </a:r>
            <a:r>
              <a:rPr lang="tr-TR" sz="2400" b="1" dirty="0"/>
              <a:t> oluşturmaz</a:t>
            </a:r>
            <a:r>
              <a:rPr lang="tr-TR" sz="2400" dirty="0"/>
              <a:t>.</a:t>
            </a:r>
            <a:endParaRPr lang="tr-TR" sz="2400" i="1" dirty="0"/>
          </a:p>
          <a:p>
            <a:r>
              <a:rPr lang="tr-TR" sz="2400" i="1" dirty="0"/>
              <a:t>- Önce her iki </a:t>
            </a:r>
            <a:r>
              <a:rPr lang="tr-TR" sz="2400" i="1" dirty="0" err="1"/>
              <a:t>branch’inde</a:t>
            </a:r>
            <a:r>
              <a:rPr lang="tr-TR" sz="2400" i="1" dirty="0"/>
              <a:t> ortak </a:t>
            </a:r>
            <a:r>
              <a:rPr lang="tr-TR" sz="2400" i="1" dirty="0" err="1"/>
              <a:t>commit’ini</a:t>
            </a:r>
            <a:r>
              <a:rPr lang="tr-TR" sz="2400" i="1" dirty="0"/>
              <a:t> belirler. (Bir önceki örnekten A ve B üzerinden gidelim)</a:t>
            </a:r>
          </a:p>
          <a:p>
            <a:r>
              <a:rPr lang="tr-TR" sz="2400" i="1" dirty="0"/>
              <a:t>- Sonrasında A → A’ arasını çıkarır, geçici bir yere taşır.</a:t>
            </a:r>
          </a:p>
          <a:p>
            <a:r>
              <a:rPr lang="tr-TR" sz="2400" i="1" dirty="0"/>
              <a:t>- Yeni </a:t>
            </a:r>
            <a:r>
              <a:rPr lang="tr-TR" sz="2400" i="1" dirty="0" err="1"/>
              <a:t>branch’i</a:t>
            </a:r>
            <a:r>
              <a:rPr lang="tr-TR" sz="2400" i="1" dirty="0"/>
              <a:t> B → B’ arasını ana hatta çeker</a:t>
            </a:r>
          </a:p>
          <a:p>
            <a:r>
              <a:rPr lang="tr-TR" sz="2400" i="1" dirty="0"/>
              <a:t>- Geçici olarak taşıdığı A → A’ arasını tekrar ana hatta ekler.</a:t>
            </a:r>
          </a:p>
          <a:p>
            <a:endParaRPr lang="tr-TR" dirty="0"/>
          </a:p>
        </p:txBody>
      </p:sp>
    </p:spTree>
    <p:extLst>
      <p:ext uri="{BB962C8B-B14F-4D97-AF65-F5344CB8AC3E}">
        <p14:creationId xmlns:p14="http://schemas.microsoft.com/office/powerpoint/2010/main" val="4049591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9A40-16AF-48D2-B697-E0A0285A4D72}"/>
              </a:ext>
            </a:extLst>
          </p:cNvPr>
          <p:cNvSpPr>
            <a:spLocks noGrp="1"/>
          </p:cNvSpPr>
          <p:nvPr>
            <p:ph type="title"/>
          </p:nvPr>
        </p:nvSpPr>
        <p:spPr/>
        <p:txBody>
          <a:bodyPr/>
          <a:lstStyle/>
          <a:p>
            <a:r>
              <a:rPr lang="tr-TR" dirty="0"/>
              <a:t>Libraries-Framework</a:t>
            </a:r>
          </a:p>
        </p:txBody>
      </p:sp>
      <p:sp>
        <p:nvSpPr>
          <p:cNvPr id="3" name="Content Placeholder 2">
            <a:extLst>
              <a:ext uri="{FF2B5EF4-FFF2-40B4-BE49-F238E27FC236}">
                <a16:creationId xmlns:a16="http://schemas.microsoft.com/office/drawing/2014/main" id="{A6AB21EE-D474-4901-968A-CEABA0AEA743}"/>
              </a:ext>
            </a:extLst>
          </p:cNvPr>
          <p:cNvSpPr>
            <a:spLocks noGrp="1"/>
          </p:cNvSpPr>
          <p:nvPr>
            <p:ph idx="1"/>
          </p:nvPr>
        </p:nvSpPr>
        <p:spPr/>
        <p:txBody>
          <a:bodyPr>
            <a:normAutofit/>
          </a:bodyPr>
          <a:lstStyle/>
          <a:p>
            <a:r>
              <a:rPr lang="tr-TR" sz="2400" dirty="0"/>
              <a:t>Framework ve Library 'in ortak noktası, birileri tarafından yazılan ve başkaları tarafından kullanılabilen ortak kod yapılarıdır. İkisinde de başkaları tarafından oluşturulmuş kodların kullanımı söz konusudur. Bu noktada ikisi arasında işlevsel anlamda bir fark mevcut değildir. Bu iki farklı yazılım inşası, temel olarak bir kolaylaştırıcı kod yapısının derlemeleridir. İki farklı yapıda, ortaya çıkaracağınız ürün için bir takım kolaylıklar sağlarlar.</a:t>
            </a:r>
          </a:p>
          <a:p>
            <a:r>
              <a:rPr lang="tr-TR" sz="2400" dirty="0"/>
              <a:t>Library ile Framework ‘ün ayrıştığı nokta teknik kısımdır. İki arasındaki temel teknik fark, kodun nasıl çağrıldığıdır.</a:t>
            </a:r>
            <a:endParaRPr lang="tr-TR" sz="1800" dirty="0"/>
          </a:p>
        </p:txBody>
      </p:sp>
    </p:spTree>
    <p:extLst>
      <p:ext uri="{BB962C8B-B14F-4D97-AF65-F5344CB8AC3E}">
        <p14:creationId xmlns:p14="http://schemas.microsoft.com/office/powerpoint/2010/main" val="262636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152A2-0073-403F-80B7-5B25EB46F5A1}"/>
              </a:ext>
            </a:extLst>
          </p:cNvPr>
          <p:cNvSpPr>
            <a:spLocks noGrp="1"/>
          </p:cNvSpPr>
          <p:nvPr>
            <p:ph idx="1"/>
          </p:nvPr>
        </p:nvSpPr>
        <p:spPr>
          <a:xfrm>
            <a:off x="457200" y="404665"/>
            <a:ext cx="8229600" cy="3024336"/>
          </a:xfrm>
        </p:spPr>
        <p:txBody>
          <a:bodyPr>
            <a:normAutofit/>
          </a:bodyPr>
          <a:lstStyle/>
          <a:p>
            <a:r>
              <a:rPr lang="tr-TR" sz="2400" dirty="0"/>
              <a:t>Library kullanırken, </a:t>
            </a:r>
            <a:r>
              <a:rPr lang="tr-TR" sz="2400" dirty="0" err="1"/>
              <a:t>library</a:t>
            </a:r>
            <a:r>
              <a:rPr lang="tr-TR" sz="2400" dirty="0"/>
              <a:t> size bazı özellikler vererek kullanmanızı sağlar, bu şekilde almış olduğunuzu kodu kendi sisteminize uygularken size kodu nerede ve ne zaman kullanacağınıza karışmaz veya bir diğer deyişle dikte etmez. Framework ise </a:t>
            </a:r>
            <a:r>
              <a:rPr lang="tr-TR" sz="2400" dirty="0" err="1"/>
              <a:t>Library'in</a:t>
            </a:r>
            <a:r>
              <a:rPr lang="tr-TR" sz="2400" dirty="0"/>
              <a:t> tersine kullanacağız özelliğe göre kodu nerede ve ne zaman kullanacağınız söyler, kullanacağız bu işlev, eğer Framework dokümanın belirtildiği gibi kullanılmaz ise kullanım dışı kalır.</a:t>
            </a:r>
          </a:p>
        </p:txBody>
      </p:sp>
      <p:pic>
        <p:nvPicPr>
          <p:cNvPr id="5" name="Picture 4">
            <a:extLst>
              <a:ext uri="{FF2B5EF4-FFF2-40B4-BE49-F238E27FC236}">
                <a16:creationId xmlns:a16="http://schemas.microsoft.com/office/drawing/2014/main" id="{F4A03E02-0A66-4918-8566-1643921F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573016"/>
            <a:ext cx="6696744" cy="3024336"/>
          </a:xfrm>
          <a:prstGeom prst="rect">
            <a:avLst/>
          </a:prstGeom>
        </p:spPr>
      </p:pic>
    </p:spTree>
    <p:extLst>
      <p:ext uri="{BB962C8B-B14F-4D97-AF65-F5344CB8AC3E}">
        <p14:creationId xmlns:p14="http://schemas.microsoft.com/office/powerpoint/2010/main" val="1218369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45A1-D845-4609-AC34-E61C325ED674}"/>
              </a:ext>
            </a:extLst>
          </p:cNvPr>
          <p:cNvSpPr>
            <a:spLocks noGrp="1"/>
          </p:cNvSpPr>
          <p:nvPr>
            <p:ph idx="1"/>
          </p:nvPr>
        </p:nvSpPr>
        <p:spPr>
          <a:xfrm>
            <a:off x="457200" y="260648"/>
            <a:ext cx="8229600" cy="5865515"/>
          </a:xfrm>
        </p:spPr>
        <p:txBody>
          <a:bodyPr>
            <a:normAutofit/>
          </a:bodyPr>
          <a:lstStyle/>
          <a:p>
            <a:r>
              <a:rPr lang="tr-TR" sz="2400" dirty="0" err="1"/>
              <a:t>Library'lerin</a:t>
            </a:r>
            <a:r>
              <a:rPr lang="tr-TR" sz="2400" dirty="0"/>
              <a:t> ürünlerde ve programlarda kullanımı sırasında uygulamaya oluşturan kişi, </a:t>
            </a:r>
            <a:r>
              <a:rPr lang="tr-TR" sz="2400" dirty="0" err="1"/>
              <a:t>Library'in</a:t>
            </a:r>
            <a:r>
              <a:rPr lang="tr-TR" sz="2400" dirty="0"/>
              <a:t> özelliklerini kullanımında tamamen bağımsız hareket eder. Kodun herhangi bir yerinde ve istediği zaman Library 'in vermiş olduğu kodları kullanabilir. </a:t>
            </a:r>
            <a:r>
              <a:rPr lang="tr-TR" sz="2400" dirty="0" err="1"/>
              <a:t>Frameworkte</a:t>
            </a:r>
            <a:r>
              <a:rPr lang="tr-TR" sz="2400" dirty="0"/>
              <a:t> ise verilen araçların kullanımı her zaman </a:t>
            </a:r>
            <a:r>
              <a:rPr lang="tr-TR" sz="2400" dirty="0" err="1"/>
              <a:t>olmasada</a:t>
            </a:r>
            <a:r>
              <a:rPr lang="tr-TR" sz="2400" dirty="0"/>
              <a:t> genellikle belli kurallara haizdir.</a:t>
            </a:r>
          </a:p>
        </p:txBody>
      </p:sp>
    </p:spTree>
    <p:extLst>
      <p:ext uri="{BB962C8B-B14F-4D97-AF65-F5344CB8AC3E}">
        <p14:creationId xmlns:p14="http://schemas.microsoft.com/office/powerpoint/2010/main" val="507735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224F-9BE7-4F8C-A472-BCFFED84B81F}"/>
              </a:ext>
            </a:extLst>
          </p:cNvPr>
          <p:cNvSpPr>
            <a:spLocks noGrp="1"/>
          </p:cNvSpPr>
          <p:nvPr>
            <p:ph type="title"/>
          </p:nvPr>
        </p:nvSpPr>
        <p:spPr>
          <a:xfrm>
            <a:off x="457200" y="274638"/>
            <a:ext cx="8229600" cy="922114"/>
          </a:xfrm>
        </p:spPr>
        <p:txBody>
          <a:bodyPr/>
          <a:lstStyle/>
          <a:p>
            <a:r>
              <a:rPr lang="tr-TR" dirty="0"/>
              <a:t>JDK-SDK</a:t>
            </a:r>
          </a:p>
        </p:txBody>
      </p:sp>
      <p:sp>
        <p:nvSpPr>
          <p:cNvPr id="3" name="Content Placeholder 2">
            <a:extLst>
              <a:ext uri="{FF2B5EF4-FFF2-40B4-BE49-F238E27FC236}">
                <a16:creationId xmlns:a16="http://schemas.microsoft.com/office/drawing/2014/main" id="{81D0AFCA-AAF5-4428-B5DA-1F2666BC27B1}"/>
              </a:ext>
            </a:extLst>
          </p:cNvPr>
          <p:cNvSpPr>
            <a:spLocks noGrp="1"/>
          </p:cNvSpPr>
          <p:nvPr>
            <p:ph idx="1"/>
          </p:nvPr>
        </p:nvSpPr>
        <p:spPr/>
        <p:txBody>
          <a:bodyPr>
            <a:normAutofit/>
          </a:bodyPr>
          <a:lstStyle/>
          <a:p>
            <a:r>
              <a:rPr lang="tr-TR" sz="2400" dirty="0" err="1"/>
              <a:t>SDK:Bir</a:t>
            </a:r>
            <a:r>
              <a:rPr lang="tr-TR" sz="2400" dirty="0"/>
              <a:t> Yazılım Geliştirme Seti (SDK veya </a:t>
            </a:r>
            <a:r>
              <a:rPr lang="tr-TR" sz="2400" dirty="0" err="1"/>
              <a:t>devkit</a:t>
            </a:r>
            <a:r>
              <a:rPr lang="tr-TR" sz="2400" dirty="0"/>
              <a:t> olarak da bilinir) geliştirme araçları. Belli bir yazılım paketi, yazılım çerçevesi, donanım platformu, bilgisayar sistemi, video oyun konsolu, işletim sistemi veya listelenen herhangi bir platforma benzeyen herhangi bir platform için uygulamalar oluşturulmasına izin verir. </a:t>
            </a:r>
            <a:r>
              <a:rPr lang="tr-TR" sz="2400" dirty="0" err="1"/>
              <a:t>SDK'lar</a:t>
            </a:r>
            <a:r>
              <a:rPr lang="tr-TR" sz="2400" dirty="0"/>
              <a:t>, belirli bir programlama dili ile </a:t>
            </a:r>
            <a:r>
              <a:rPr lang="tr-TR" sz="2400" dirty="0" err="1"/>
              <a:t>arayüz</a:t>
            </a:r>
            <a:r>
              <a:rPr lang="tr-TR" sz="2400" dirty="0"/>
              <a:t> oluşturma veya belirli bir gömülü sistemle iletişim kurmak için sofistike bir donanım içeren şekilde, API kadar basit olan her şeyden oluşur. Bir </a:t>
            </a:r>
            <a:r>
              <a:rPr lang="tr-TR" sz="2400" dirty="0" err="1"/>
              <a:t>SDK'da</a:t>
            </a:r>
            <a:r>
              <a:rPr lang="tr-TR" sz="2400" dirty="0"/>
              <a:t> bulunan daha yaygın araçlardan bazıları, entegre bir geliştirme ortamında (veya IDE) sunulan hata ayıklama yardımcıları ve benzer yardımcı programları içerir.</a:t>
            </a:r>
          </a:p>
        </p:txBody>
      </p:sp>
    </p:spTree>
    <p:extLst>
      <p:ext uri="{BB962C8B-B14F-4D97-AF65-F5344CB8AC3E}">
        <p14:creationId xmlns:p14="http://schemas.microsoft.com/office/powerpoint/2010/main" val="302773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BC23E-6ED3-4243-9B93-973D6C12D9D7}"/>
              </a:ext>
            </a:extLst>
          </p:cNvPr>
          <p:cNvSpPr>
            <a:spLocks noGrp="1"/>
          </p:cNvSpPr>
          <p:nvPr>
            <p:ph idx="1"/>
          </p:nvPr>
        </p:nvSpPr>
        <p:spPr>
          <a:xfrm>
            <a:off x="457200" y="332656"/>
            <a:ext cx="8229600" cy="5793507"/>
          </a:xfrm>
        </p:spPr>
        <p:txBody>
          <a:bodyPr>
            <a:normAutofit lnSpcReduction="10000"/>
          </a:bodyPr>
          <a:lstStyle/>
          <a:p>
            <a:r>
              <a:rPr lang="tr-TR" sz="2400" dirty="0"/>
              <a:t>JDK: Java Geliştirme Seti (veya JDK) piyasada en çok kullanılan </a:t>
            </a:r>
            <a:r>
              <a:rPr lang="tr-TR" sz="2400" dirty="0" err="1"/>
              <a:t>SDK'dır</a:t>
            </a:r>
            <a:r>
              <a:rPr lang="tr-TR" sz="2400" dirty="0"/>
              <a:t>. Java geliştiricileri için Sun </a:t>
            </a:r>
            <a:r>
              <a:rPr lang="tr-TR" sz="2400" dirty="0" err="1"/>
              <a:t>Microsystems</a:t>
            </a:r>
            <a:r>
              <a:rPr lang="tr-TR" sz="2400" dirty="0"/>
              <a:t> tarafından geliştirilen JDK, GNU Genel Kamu Lisansı (veya GPL) kapsamında serbest bırakılan ücretsiz bir yazılımdır. </a:t>
            </a:r>
            <a:r>
              <a:rPr lang="tr-TR" sz="2400" dirty="0" err="1"/>
              <a:t>JDK'yı</a:t>
            </a:r>
            <a:r>
              <a:rPr lang="tr-TR" sz="2400" dirty="0"/>
              <a:t> oluşturan çok sayıda bileşen vardır. Bu bileşenler, bir programlama araçları seçimidir. Bunlar arasında, Java ile sınırlı olmamakla birlikte, tüm Java uygulamaları için yorumlayıcı olan ve </a:t>
            </a:r>
            <a:r>
              <a:rPr lang="tr-TR" sz="2400" dirty="0" err="1"/>
              <a:t>javac</a:t>
            </a:r>
            <a:r>
              <a:rPr lang="tr-TR" sz="2400" dirty="0"/>
              <a:t> derleyicisi tarafından üretilen sınıf dosyalarını yorumlayabilen yükleyici bulunur; </a:t>
            </a:r>
            <a:r>
              <a:rPr lang="tr-TR" sz="2400" dirty="0" err="1"/>
              <a:t>Javac</a:t>
            </a:r>
            <a:r>
              <a:rPr lang="tr-TR" sz="2400" dirty="0"/>
              <a:t>, kaynak kodunu Java bayt kodu haline dönüştüren derleyici; JNLP uygulamalarının Java Web Start başlatıcısı olan </a:t>
            </a:r>
            <a:r>
              <a:rPr lang="tr-TR" sz="2400" dirty="0" err="1"/>
              <a:t>javaws</a:t>
            </a:r>
            <a:r>
              <a:rPr lang="tr-TR" sz="2400" dirty="0"/>
              <a:t>; </a:t>
            </a:r>
            <a:r>
              <a:rPr lang="tr-TR" sz="2400" dirty="0" err="1"/>
              <a:t>jmap</a:t>
            </a:r>
            <a:r>
              <a:rPr lang="tr-TR" sz="2400" dirty="0"/>
              <a:t>, Java için bellek haritası çıkartan ve belirli bir işlemin paylaşılan nesne bellek haritalarını veya öbek bellek ayrıntılarını basabilen deneysel bir yardımcı programdır; ve </a:t>
            </a:r>
            <a:r>
              <a:rPr lang="tr-TR" sz="2400" dirty="0" err="1"/>
              <a:t>VisualVM</a:t>
            </a:r>
            <a:r>
              <a:rPr lang="tr-TR" sz="2400" dirty="0"/>
              <a:t>, çeşitli komut satırı JDK araçlarını ve hafif performans ve hafıza profilleme özelliklerini bütünleştiren görsel bir araçtır.</a:t>
            </a:r>
          </a:p>
        </p:txBody>
      </p:sp>
    </p:spTree>
    <p:extLst>
      <p:ext uri="{BB962C8B-B14F-4D97-AF65-F5344CB8AC3E}">
        <p14:creationId xmlns:p14="http://schemas.microsoft.com/office/powerpoint/2010/main" val="426603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Npm</a:t>
            </a:r>
            <a:endParaRPr lang="tr-TR" dirty="0"/>
          </a:p>
        </p:txBody>
      </p:sp>
      <p:sp>
        <p:nvSpPr>
          <p:cNvPr id="3" name="İçerik Yer Tutucusu 2"/>
          <p:cNvSpPr>
            <a:spLocks noGrp="1"/>
          </p:cNvSpPr>
          <p:nvPr>
            <p:ph idx="1"/>
          </p:nvPr>
        </p:nvSpPr>
        <p:spPr/>
        <p:txBody>
          <a:bodyPr>
            <a:normAutofit/>
          </a:bodyPr>
          <a:lstStyle/>
          <a:p>
            <a:r>
              <a:rPr lang="tr-TR" sz="2400" dirty="0" err="1"/>
              <a:t>Npm</a:t>
            </a:r>
            <a:r>
              <a:rPr lang="tr-TR" sz="2400" dirty="0"/>
              <a:t>; </a:t>
            </a:r>
            <a:r>
              <a:rPr lang="tr-TR" sz="2400" b="1" dirty="0" err="1"/>
              <a:t>N</a:t>
            </a:r>
            <a:r>
              <a:rPr lang="tr-TR" sz="2400" dirty="0" err="1"/>
              <a:t>ode</a:t>
            </a:r>
            <a:r>
              <a:rPr lang="tr-TR" sz="2400" dirty="0"/>
              <a:t> </a:t>
            </a:r>
            <a:r>
              <a:rPr lang="tr-TR" sz="2400" b="1" dirty="0" err="1"/>
              <a:t>P</a:t>
            </a:r>
            <a:r>
              <a:rPr lang="tr-TR" sz="2400" dirty="0" err="1"/>
              <a:t>ackage</a:t>
            </a:r>
            <a:r>
              <a:rPr lang="tr-TR" sz="2400" dirty="0"/>
              <a:t> </a:t>
            </a:r>
            <a:r>
              <a:rPr lang="tr-TR" sz="2400" b="1" dirty="0"/>
              <a:t>M</a:t>
            </a:r>
            <a:r>
              <a:rPr lang="tr-TR" sz="2400" dirty="0"/>
              <a:t>anager ya da </a:t>
            </a:r>
            <a:r>
              <a:rPr lang="tr-TR" sz="2400" dirty="0" err="1"/>
              <a:t>Node</a:t>
            </a:r>
            <a:r>
              <a:rPr lang="tr-TR" sz="2400" dirty="0"/>
              <a:t> </a:t>
            </a:r>
            <a:r>
              <a:rPr lang="tr-TR" sz="2400" dirty="0" err="1"/>
              <a:t>Packaged</a:t>
            </a:r>
            <a:r>
              <a:rPr lang="tr-TR" sz="2400" dirty="0"/>
              <a:t> </a:t>
            </a:r>
            <a:r>
              <a:rPr lang="tr-TR" sz="2400" dirty="0" err="1"/>
              <a:t>Modules</a:t>
            </a:r>
            <a:r>
              <a:rPr lang="tr-TR" sz="2400" dirty="0"/>
              <a:t> olarak da denmektedir. </a:t>
            </a:r>
            <a:r>
              <a:rPr lang="tr-TR" sz="2400" u="sng" dirty="0">
                <a:hlinkClick r:id="rId2"/>
              </a:rPr>
              <a:t>Isaac Z. </a:t>
            </a:r>
            <a:r>
              <a:rPr lang="tr-TR" sz="2400" u="sng" dirty="0" err="1">
                <a:hlinkClick r:id="rId2"/>
              </a:rPr>
              <a:t>Schlueter</a:t>
            </a:r>
            <a:r>
              <a:rPr lang="tr-TR" sz="2400" dirty="0"/>
              <a:t> tarafından tamamen </a:t>
            </a:r>
            <a:r>
              <a:rPr lang="tr-TR" sz="2400" dirty="0" err="1"/>
              <a:t>javascript</a:t>
            </a:r>
            <a:r>
              <a:rPr lang="tr-TR" sz="2400" dirty="0"/>
              <a:t> dili kullanılarak geliştirilmiştir.</a:t>
            </a:r>
          </a:p>
          <a:p>
            <a:r>
              <a:rPr lang="tr-TR" sz="2400" dirty="0" err="1"/>
              <a:t>Npm</a:t>
            </a:r>
            <a:r>
              <a:rPr lang="tr-TR" sz="2400" dirty="0"/>
              <a:t> temel olarak 3. parti yazılımları yüklemeyi sağlayan bir araçtır.</a:t>
            </a:r>
          </a:p>
          <a:p>
            <a:r>
              <a:rPr lang="tr-TR" sz="2400" dirty="0" err="1"/>
              <a:t>Npm’i</a:t>
            </a:r>
            <a:r>
              <a:rPr lang="tr-TR" sz="2400" dirty="0"/>
              <a:t> Google Play </a:t>
            </a:r>
            <a:r>
              <a:rPr lang="tr-TR" sz="2400" dirty="0" err="1"/>
              <a:t>Store’a</a:t>
            </a:r>
            <a:r>
              <a:rPr lang="tr-TR" sz="2400" dirty="0"/>
              <a:t> </a:t>
            </a:r>
            <a:r>
              <a:rPr lang="tr-TR" sz="2400" dirty="0" err="1"/>
              <a:t>npm’den</a:t>
            </a:r>
            <a:r>
              <a:rPr lang="tr-TR" sz="2400" dirty="0"/>
              <a:t> yükleyeceğimiz paketleri de </a:t>
            </a:r>
            <a:r>
              <a:rPr lang="tr-TR" sz="2400" dirty="0" err="1"/>
              <a:t>app’lere</a:t>
            </a:r>
            <a:r>
              <a:rPr lang="tr-TR" sz="2400" dirty="0"/>
              <a:t> benzetebiliriz.</a:t>
            </a:r>
          </a:p>
        </p:txBody>
      </p:sp>
    </p:spTree>
    <p:extLst>
      <p:ext uri="{BB962C8B-B14F-4D97-AF65-F5344CB8AC3E}">
        <p14:creationId xmlns:p14="http://schemas.microsoft.com/office/powerpoint/2010/main" val="402805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BB9F0-9054-4F3F-8703-29A335D0CB01}"/>
              </a:ext>
            </a:extLst>
          </p:cNvPr>
          <p:cNvSpPr>
            <a:spLocks noGrp="1"/>
          </p:cNvSpPr>
          <p:nvPr>
            <p:ph idx="1"/>
          </p:nvPr>
        </p:nvSpPr>
        <p:spPr>
          <a:xfrm>
            <a:off x="457200" y="260648"/>
            <a:ext cx="8229600" cy="5865515"/>
          </a:xfrm>
        </p:spPr>
        <p:txBody>
          <a:bodyPr>
            <a:normAutofit/>
          </a:bodyPr>
          <a:lstStyle/>
          <a:p>
            <a:r>
              <a:rPr lang="tr-TR" sz="2400" dirty="0"/>
              <a:t>SDK, belirli yazılım paketleri veya platformları için uygulamalar oluşturulmasına izin veren bir dizi geliştirme aracıdır; JDK en çok kullanılan </a:t>
            </a:r>
            <a:r>
              <a:rPr lang="tr-TR" sz="2400" dirty="0" err="1"/>
              <a:t>SDK'dır</a:t>
            </a:r>
            <a:r>
              <a:rPr lang="tr-TR" sz="2400" dirty="0"/>
              <a:t> ve Java programlarının yazılması ve çalıştırılmasından sorumlu olan </a:t>
            </a:r>
            <a:r>
              <a:rPr lang="tr-TR" sz="2400" dirty="0" err="1"/>
              <a:t>SDK'nın</a:t>
            </a:r>
            <a:r>
              <a:rPr lang="tr-TR" sz="2400" dirty="0"/>
              <a:t> bir uzantısıdır.</a:t>
            </a:r>
          </a:p>
          <a:p>
            <a:r>
              <a:rPr lang="tr-TR" sz="2400" dirty="0"/>
              <a:t>Bir SDK, örnek kod ve teknik notlar veya diğer destekleyici belgeler içerir; JDK, bir dizi programlama aracı olan bileşenleri içerir.</a:t>
            </a:r>
          </a:p>
        </p:txBody>
      </p:sp>
    </p:spTree>
    <p:extLst>
      <p:ext uri="{BB962C8B-B14F-4D97-AF65-F5344CB8AC3E}">
        <p14:creationId xmlns:p14="http://schemas.microsoft.com/office/powerpoint/2010/main" val="260293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66D2-218D-439B-A0CA-B710732D1BAA}"/>
              </a:ext>
            </a:extLst>
          </p:cNvPr>
          <p:cNvSpPr>
            <a:spLocks noGrp="1"/>
          </p:cNvSpPr>
          <p:nvPr>
            <p:ph type="title"/>
          </p:nvPr>
        </p:nvSpPr>
        <p:spPr/>
        <p:txBody>
          <a:bodyPr/>
          <a:lstStyle/>
          <a:p>
            <a:r>
              <a:rPr lang="tr-TR" dirty="0"/>
              <a:t>Runtime </a:t>
            </a:r>
            <a:r>
              <a:rPr lang="tr-TR" dirty="0" err="1"/>
              <a:t>Error</a:t>
            </a:r>
            <a:endParaRPr lang="tr-TR" dirty="0"/>
          </a:p>
        </p:txBody>
      </p:sp>
      <p:sp>
        <p:nvSpPr>
          <p:cNvPr id="3" name="Content Placeholder 2">
            <a:extLst>
              <a:ext uri="{FF2B5EF4-FFF2-40B4-BE49-F238E27FC236}">
                <a16:creationId xmlns:a16="http://schemas.microsoft.com/office/drawing/2014/main" id="{0526D69B-7C17-4B73-B4C3-D12169C710D9}"/>
              </a:ext>
            </a:extLst>
          </p:cNvPr>
          <p:cNvSpPr>
            <a:spLocks noGrp="1"/>
          </p:cNvSpPr>
          <p:nvPr>
            <p:ph idx="1"/>
          </p:nvPr>
        </p:nvSpPr>
        <p:spPr/>
        <p:txBody>
          <a:bodyPr>
            <a:normAutofit/>
          </a:bodyPr>
          <a:lstStyle/>
          <a:p>
            <a:r>
              <a:rPr lang="tr-TR" sz="2400" dirty="0"/>
              <a:t>Run time </a:t>
            </a:r>
            <a:r>
              <a:rPr lang="tr-TR" sz="2400" dirty="0" err="1"/>
              <a:t>error</a:t>
            </a:r>
            <a:r>
              <a:rPr lang="tr-TR" sz="2400" dirty="0"/>
              <a:t>, Türkçe çalışma zamanı hatası, anlamına gelir, bir programın düzgün çalışmasını engelleyen bir yazılım veya donanım sorunudur. Bilgisayar programcıları, program yazarken hata ayıklama modülleri kullanırlar ve olası bir hata durumunda izlenecek yolu kodlarlar.  </a:t>
            </a:r>
          </a:p>
          <a:p>
            <a:r>
              <a:rPr lang="tr-TR" sz="2400" dirty="0"/>
              <a:t>Örnek vermek gerekirse, bir bilgisayar programcısı </a:t>
            </a:r>
            <a:r>
              <a:rPr lang="tr-TR" sz="2400" dirty="0" err="1"/>
              <a:t>algoritmik</a:t>
            </a:r>
            <a:r>
              <a:rPr lang="tr-TR" sz="2400" dirty="0"/>
              <a:t> olarak şu şekilde bir yol izler,</a:t>
            </a:r>
          </a:p>
          <a:p>
            <a:r>
              <a:rPr lang="tr-TR" sz="2400" u="sng" dirty="0"/>
              <a:t>Yumurta alınacak --&gt; Evde buz dolabı var mı bak --&gt; Varsa içinde yumurta var mı bak --&gt; Yoksa bakkala g</a:t>
            </a:r>
          </a:p>
          <a:p>
            <a:r>
              <a:rPr lang="tr-TR" sz="2400" u="sng" dirty="0"/>
              <a:t>it yumurta al.</a:t>
            </a:r>
            <a:endParaRPr lang="tr-TR" sz="1400" u="sng" dirty="0"/>
          </a:p>
        </p:txBody>
      </p:sp>
    </p:spTree>
    <p:extLst>
      <p:ext uri="{BB962C8B-B14F-4D97-AF65-F5344CB8AC3E}">
        <p14:creationId xmlns:p14="http://schemas.microsoft.com/office/powerpoint/2010/main" val="3373574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33CE4-EC8B-4ABD-8B79-073932752869}"/>
              </a:ext>
            </a:extLst>
          </p:cNvPr>
          <p:cNvSpPr>
            <a:spLocks noGrp="1"/>
          </p:cNvSpPr>
          <p:nvPr>
            <p:ph idx="1"/>
          </p:nvPr>
        </p:nvSpPr>
        <p:spPr>
          <a:xfrm>
            <a:off x="457200" y="404664"/>
            <a:ext cx="8229600" cy="5721499"/>
          </a:xfrm>
        </p:spPr>
        <p:txBody>
          <a:bodyPr>
            <a:normAutofit/>
          </a:bodyPr>
          <a:lstStyle/>
          <a:p>
            <a:r>
              <a:rPr lang="tr-TR" sz="2400" dirty="0"/>
              <a:t>Eğer yazılımcı yumurta almak için evde buzdolabı olup olmadığını kontrol etmeden git dolaba bak komutu kullanırsa yazılım buzdolabını bulamayacağı için "</a:t>
            </a:r>
            <a:r>
              <a:rPr lang="tr-TR" sz="2400" b="1" dirty="0"/>
              <a:t>Run Time </a:t>
            </a:r>
            <a:r>
              <a:rPr lang="tr-TR" sz="2400" b="1" dirty="0" err="1"/>
              <a:t>Error</a:t>
            </a:r>
            <a:r>
              <a:rPr lang="tr-TR" sz="2400" dirty="0"/>
              <a:t>" beklenmedik hata verecektir. Oysaki yazılımcı evde buz dolabı olup olmadığını kontrol etmeli ve hata ayıklama ile kullanıcıya kendisi "evde buz dolabı yok" hata mesajı göstermeliydi</a:t>
            </a:r>
          </a:p>
          <a:p>
            <a:r>
              <a:rPr lang="tr-TR" sz="2400" dirty="0"/>
              <a:t>Run time </a:t>
            </a:r>
            <a:r>
              <a:rPr lang="tr-TR" sz="2400" dirty="0" err="1"/>
              <a:t>error</a:t>
            </a:r>
            <a:r>
              <a:rPr lang="tr-TR" sz="2400" dirty="0"/>
              <a:t>' </a:t>
            </a:r>
            <a:r>
              <a:rPr lang="tr-TR" sz="2400" dirty="0" err="1"/>
              <a:t>lar</a:t>
            </a:r>
            <a:r>
              <a:rPr lang="tr-TR" sz="2400" dirty="0"/>
              <a:t> yazılımcı hatasından kaynaklanabileceği gibi bilgisayar donanımınızın fiziksel bozulmalarından ve hatalarından da kaynaklanabilir. Çalışma zamanı hataları, çalışmakta olduğunuz dosyadaki bilgileri kaybetmenize, dosyayla çalışmanızı engelleyen hataların oluşmasına (dosyanın bozulmasına) veya bir özelliği kullanmanızın engellenmesine yol açabilir.</a:t>
            </a:r>
          </a:p>
        </p:txBody>
      </p:sp>
    </p:spTree>
    <p:extLst>
      <p:ext uri="{BB962C8B-B14F-4D97-AF65-F5344CB8AC3E}">
        <p14:creationId xmlns:p14="http://schemas.microsoft.com/office/powerpoint/2010/main" val="3223702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4809D-2DC0-4359-9A1E-F951C01CA8DC}"/>
              </a:ext>
            </a:extLst>
          </p:cNvPr>
          <p:cNvSpPr>
            <a:spLocks noGrp="1"/>
          </p:cNvSpPr>
          <p:nvPr>
            <p:ph idx="1"/>
          </p:nvPr>
        </p:nvSpPr>
        <p:spPr/>
        <p:txBody>
          <a:bodyPr>
            <a:normAutofit/>
          </a:bodyPr>
          <a:lstStyle/>
          <a:p>
            <a:pPr algn="ctr"/>
            <a:r>
              <a:rPr lang="tr-TR" sz="2400" dirty="0"/>
              <a:t>Runtime hatası nasıl düzeltilir?</a:t>
            </a:r>
          </a:p>
          <a:p>
            <a:r>
              <a:rPr lang="tr-TR" sz="2400" dirty="0"/>
              <a:t> Öncelikle sahip olunan Windows sürekli güncel tutulmalı. Son çıkan güncellemeler yüklenmelidir.</a:t>
            </a:r>
          </a:p>
          <a:p>
            <a:r>
              <a:rPr lang="tr-TR" sz="2400" dirty="0"/>
              <a:t>Ekran kartı sürücüleri güncel olmalıdır.</a:t>
            </a:r>
          </a:p>
          <a:p>
            <a:r>
              <a:rPr lang="tr-TR" sz="2400" dirty="0"/>
              <a:t> Çalıştırmaya çalışılan ve kullanılan programın en son sürümlerini kullanılmalı.</a:t>
            </a:r>
          </a:p>
        </p:txBody>
      </p:sp>
    </p:spTree>
    <p:extLst>
      <p:ext uri="{BB962C8B-B14F-4D97-AF65-F5344CB8AC3E}">
        <p14:creationId xmlns:p14="http://schemas.microsoft.com/office/powerpoint/2010/main" val="1986257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75DF-9C2E-42C3-B2BE-B915022FDF43}"/>
              </a:ext>
            </a:extLst>
          </p:cNvPr>
          <p:cNvSpPr>
            <a:spLocks noGrp="1"/>
          </p:cNvSpPr>
          <p:nvPr>
            <p:ph type="title"/>
          </p:nvPr>
        </p:nvSpPr>
        <p:spPr>
          <a:xfrm>
            <a:off x="457200" y="116632"/>
            <a:ext cx="8229600" cy="504056"/>
          </a:xfrm>
        </p:spPr>
        <p:txBody>
          <a:bodyPr>
            <a:normAutofit fontScale="90000"/>
          </a:bodyPr>
          <a:lstStyle/>
          <a:p>
            <a:r>
              <a:rPr lang="tr-TR" dirty="0" err="1"/>
              <a:t>Compile</a:t>
            </a:r>
            <a:r>
              <a:rPr lang="tr-TR" dirty="0"/>
              <a:t>(Derleme) </a:t>
            </a:r>
            <a:r>
              <a:rPr lang="tr-TR" dirty="0" err="1"/>
              <a:t>Error</a:t>
            </a:r>
            <a:endParaRPr lang="tr-TR" dirty="0"/>
          </a:p>
        </p:txBody>
      </p:sp>
      <p:sp>
        <p:nvSpPr>
          <p:cNvPr id="3" name="Content Placeholder 2">
            <a:extLst>
              <a:ext uri="{FF2B5EF4-FFF2-40B4-BE49-F238E27FC236}">
                <a16:creationId xmlns:a16="http://schemas.microsoft.com/office/drawing/2014/main" id="{826729A3-0BFB-426C-B579-E1FBF767DBCD}"/>
              </a:ext>
            </a:extLst>
          </p:cNvPr>
          <p:cNvSpPr>
            <a:spLocks noGrp="1"/>
          </p:cNvSpPr>
          <p:nvPr>
            <p:ph idx="1"/>
          </p:nvPr>
        </p:nvSpPr>
        <p:spPr>
          <a:xfrm>
            <a:off x="0" y="764704"/>
            <a:ext cx="9144000" cy="5818658"/>
          </a:xfrm>
        </p:spPr>
        <p:txBody>
          <a:bodyPr>
            <a:noAutofit/>
          </a:bodyPr>
          <a:lstStyle/>
          <a:p>
            <a:r>
              <a:rPr lang="tr-TR" sz="2400" dirty="0"/>
              <a:t>Bir derleme hatası, bir bilgisayar dili için bir makine kodu dosyası oluştururken bir hatadır. Pek çok bilgisayar dili, programlar oluşturulmadan veya yürütülmeden önce kaynak kodlarını makine kodu dosyalarında derler. En yaygın derleme hatası türü, temel bir sözdizimi hatasıdır; Küçük bir hata kodda birçok soruna neden olabilir.</a:t>
            </a:r>
          </a:p>
          <a:p>
            <a:r>
              <a:rPr lang="tr-TR" sz="2400" dirty="0"/>
              <a:t>Derleme hatalarının en yaygın nedeni bir sözdizimi hatasıdır. Sözdizimi hataları, genellikle bilgisayar dilinin ilkelerinin ihlal edilmesinden kaynaklanan ham kaynak kodu biçimindeki hatalardır. Bu hatalar, bir kod satırının sonundaki noktalı virgül unutarak veya bir diziyi yanlış başlatmak kadar karmaşık olabilir. Genellikle, bu hataları bulmak ve teşhis etmek oldukça zor değildir; Çoğu derleyici karşılaştığında hataları gösterir ve hatalar giderilene kadar makine kodunun oluşturulmasına izin vermez. Farklı diller farklı derleyiciler kullanır, ancak belirli bir tür derleme hatasının bir dilde mevcut olması, diğer dilde bulunmaması mümkündür.</a:t>
            </a:r>
          </a:p>
        </p:txBody>
      </p:sp>
    </p:spTree>
    <p:extLst>
      <p:ext uri="{BB962C8B-B14F-4D97-AF65-F5344CB8AC3E}">
        <p14:creationId xmlns:p14="http://schemas.microsoft.com/office/powerpoint/2010/main" val="148168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B9F3D-0CCE-4F7F-ABAA-4A55F5C1FB2F}"/>
              </a:ext>
            </a:extLst>
          </p:cNvPr>
          <p:cNvSpPr>
            <a:spLocks noGrp="1"/>
          </p:cNvSpPr>
          <p:nvPr>
            <p:ph idx="1"/>
          </p:nvPr>
        </p:nvSpPr>
        <p:spPr>
          <a:xfrm>
            <a:off x="0" y="188640"/>
            <a:ext cx="9144000" cy="6669360"/>
          </a:xfrm>
        </p:spPr>
        <p:txBody>
          <a:bodyPr>
            <a:normAutofit fontScale="92500" lnSpcReduction="20000"/>
          </a:bodyPr>
          <a:lstStyle/>
          <a:p>
            <a:r>
              <a:rPr lang="tr-TR" sz="2600" dirty="0"/>
              <a:t>Kullanılan dile ve derleyiciye bağlı olarak, bir derleme hatası birçok hata gösterebilir. Örneğin, bir dilin gerektirdiği durumlarda bir satırın sonundaki noktalı virgülün unutulması, derleyicinin belirli bir satırın ne zaman bitmesi gerektiğini bilmediğinden ayrıştırma hatalarına neden olabilir. Bu ayrıştırma hatası, birçok derleme hatası gibi kendini gösterebilir, bu da küçük bir yazım hatası yerine kodla ilgili aniden korkunç sorunlar varmış gibi görünmesini sağlar. Genel olarak, bir bilgisayar dili kurallarına uymaya dikkat etmek, bu tür hataları önleyebilir. Aynı şekilde, ani bir derleme hatası saldırısı meydana gelirse, deneyimli programcı genellikle tek bir küçük hatanın çoğuna neden olduğu sonucuna varabilir.</a:t>
            </a:r>
          </a:p>
          <a:p>
            <a:r>
              <a:rPr lang="tr-TR" sz="2600" dirty="0"/>
              <a:t>Acemi programcıların yaygın bir yanılgısı, bir derleme hatasının bir bilgisayarı çökerteceği ve bu hiçbir zaman böyle olmayacağı yönündedir. Derleme hataları derleyiciler ile sınırlandırılmıştır ve makine kodunun oluşturulması nadiren tüm bir bilgisayar sistemi için sorunlara neden olmaktadır. Hiçbir program derleyici de dahil olmak üzere kusursuz değildir, ancak yalnızca bilgisayarda bir kod derleyerek veya bir derleme hatasıyla karşılaşarak tüm bilgisayarla ilgili sorunlara neden olma ihtimali çok düşüktür. Tüm derleme hataları düzeltildikten sonra, bir programın olması gerektiği gibi sorunsuz çalışabilmesi ihtimali yüksektir.</a:t>
            </a:r>
            <a:endParaRPr lang="tr-TR" sz="1900" dirty="0"/>
          </a:p>
        </p:txBody>
      </p:sp>
    </p:spTree>
    <p:extLst>
      <p:ext uri="{BB962C8B-B14F-4D97-AF65-F5344CB8AC3E}">
        <p14:creationId xmlns:p14="http://schemas.microsoft.com/office/powerpoint/2010/main" val="2642691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458-FDAD-49CC-B673-F10459472DAA}"/>
              </a:ext>
            </a:extLst>
          </p:cNvPr>
          <p:cNvSpPr>
            <a:spLocks noGrp="1"/>
          </p:cNvSpPr>
          <p:nvPr>
            <p:ph type="title"/>
          </p:nvPr>
        </p:nvSpPr>
        <p:spPr>
          <a:xfrm>
            <a:off x="457200" y="274638"/>
            <a:ext cx="8229600" cy="562074"/>
          </a:xfrm>
        </p:spPr>
        <p:txBody>
          <a:bodyPr>
            <a:normAutofit fontScale="90000"/>
          </a:bodyPr>
          <a:lstStyle/>
          <a:p>
            <a:r>
              <a:rPr lang="tr-TR" dirty="0" err="1"/>
              <a:t>Syntax</a:t>
            </a:r>
            <a:r>
              <a:rPr lang="tr-TR" dirty="0"/>
              <a:t> </a:t>
            </a:r>
            <a:r>
              <a:rPr lang="tr-TR" dirty="0" err="1"/>
              <a:t>Error</a:t>
            </a:r>
            <a:endParaRPr lang="tr-TR" dirty="0"/>
          </a:p>
        </p:txBody>
      </p:sp>
      <p:sp>
        <p:nvSpPr>
          <p:cNvPr id="3" name="Content Placeholder 2">
            <a:extLst>
              <a:ext uri="{FF2B5EF4-FFF2-40B4-BE49-F238E27FC236}">
                <a16:creationId xmlns:a16="http://schemas.microsoft.com/office/drawing/2014/main" id="{1D182B48-34A9-42A2-BA1A-143DD5846ACA}"/>
              </a:ext>
            </a:extLst>
          </p:cNvPr>
          <p:cNvSpPr>
            <a:spLocks noGrp="1"/>
          </p:cNvSpPr>
          <p:nvPr>
            <p:ph idx="1"/>
          </p:nvPr>
        </p:nvSpPr>
        <p:spPr>
          <a:xfrm>
            <a:off x="179512" y="764704"/>
            <a:ext cx="8784976" cy="5976664"/>
          </a:xfrm>
        </p:spPr>
        <p:txBody>
          <a:bodyPr>
            <a:normAutofit lnSpcReduction="10000"/>
          </a:bodyPr>
          <a:lstStyle/>
          <a:p>
            <a:r>
              <a:rPr lang="tr-TR" sz="2400" dirty="0"/>
              <a:t>Programlama dilleri tıpkı gerçek dünyadaki dillerde olduğu gibi kesin ve net kurallara sahiptir. Soru içeren bir cümlenin sonuna nasıl ki soru işareti getirmemiz gerekiyorsa programlama yaparken de kod satırını kuralına uygun şekilde başlatmalı ve bitirmeliyiz. Kod satırı içinde yazılması gereken bir kodu hatalı yazdığımızda veya geçersiz bir şey yaptığımızda derleyici bunu fark edecek ve bize bir şeylerin yolunda gitmediğini söylemek için </a:t>
            </a:r>
            <a:r>
              <a:rPr lang="tr-TR" sz="2400" dirty="0" err="1"/>
              <a:t>Syntax</a:t>
            </a:r>
            <a:r>
              <a:rPr lang="tr-TR" sz="2400" dirty="0"/>
              <a:t> </a:t>
            </a:r>
            <a:r>
              <a:rPr lang="tr-TR" sz="2400" dirty="0" err="1"/>
              <a:t>Error</a:t>
            </a:r>
            <a:r>
              <a:rPr lang="tr-TR" sz="2400" dirty="0"/>
              <a:t> verecektir. Yazılımda sözdizimi hatası olduğunda çalışmayı sürdüremeyeceği için Compiler bu hatayı çözene dek yazılımın çalışmasına izin vermeyecektir.</a:t>
            </a:r>
          </a:p>
          <a:p>
            <a:r>
              <a:rPr lang="tr-TR" sz="2400" dirty="0"/>
              <a:t>Programlama dillerini bilgisayarlar mantıksal olarak kullanamazlar. Bilgisayarlar için programların hatasız yazılması ve her şeyin yerli yerinde olması gerekir. İnsanlar olarak bizler bir dilde yapılan hataları fark edip ne demek istediğimizi anlayabiliriz. Oysa bilgisayarlar bu yetiden yoksundurlar. Yazılımcıların unuttuğu bir kelime veya bir karakter farklı anlamlarda yorumlanabileceği için yazılım çalışmayı durdurarak </a:t>
            </a:r>
            <a:r>
              <a:rPr lang="tr-TR" sz="2400" dirty="0" err="1"/>
              <a:t>Syntax</a:t>
            </a:r>
            <a:r>
              <a:rPr lang="tr-TR" sz="2400" dirty="0"/>
              <a:t> </a:t>
            </a:r>
            <a:r>
              <a:rPr lang="tr-TR" sz="2400" dirty="0" err="1"/>
              <a:t>Error</a:t>
            </a:r>
            <a:r>
              <a:rPr lang="tr-TR" sz="2400" dirty="0"/>
              <a:t> hatası mesajını ulaştırır.</a:t>
            </a:r>
          </a:p>
        </p:txBody>
      </p:sp>
    </p:spTree>
    <p:extLst>
      <p:ext uri="{BB962C8B-B14F-4D97-AF65-F5344CB8AC3E}">
        <p14:creationId xmlns:p14="http://schemas.microsoft.com/office/powerpoint/2010/main" val="3911590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57D38F-8BC6-4B5C-914A-76D57C924824}"/>
              </a:ext>
            </a:extLst>
          </p:cNvPr>
          <p:cNvSpPr>
            <a:spLocks noGrp="1"/>
          </p:cNvSpPr>
          <p:nvPr>
            <p:ph idx="1"/>
          </p:nvPr>
        </p:nvSpPr>
        <p:spPr>
          <a:xfrm>
            <a:off x="457200" y="260648"/>
            <a:ext cx="8229600" cy="5865515"/>
          </a:xfrm>
        </p:spPr>
        <p:txBody>
          <a:bodyPr>
            <a:normAutofit fontScale="92500" lnSpcReduction="10000"/>
          </a:bodyPr>
          <a:lstStyle/>
          <a:p>
            <a:r>
              <a:rPr lang="tr-TR" dirty="0"/>
              <a:t>Bilgisayar düşünme yeteneğinden mahrum oldukları için yaptığımız hataların çözümü konusunda fikir yürütmezler. Yazılımcılar ise hatalı kodu incelediklerinde hangi komut, sözcük veya karakterde hata yaptıklarını fark ederek hatanın giderilmesini sağlayabilirler.</a:t>
            </a:r>
          </a:p>
          <a:p>
            <a:r>
              <a:rPr lang="tr-TR" dirty="0"/>
              <a:t>Hata alınabilecek konular:</a:t>
            </a:r>
          </a:p>
          <a:p>
            <a:r>
              <a:rPr lang="tr-TR" dirty="0"/>
              <a:t>Yanlış veya eksik noktalama işaretleri</a:t>
            </a:r>
          </a:p>
          <a:p>
            <a:r>
              <a:rPr lang="tr-TR" dirty="0"/>
              <a:t>Yanlış yerleştirilen noktalama işaretleri</a:t>
            </a:r>
          </a:p>
          <a:p>
            <a:r>
              <a:rPr lang="tr-TR" dirty="0"/>
              <a:t>Kodun zamanının geçmiş olması </a:t>
            </a:r>
          </a:p>
          <a:p>
            <a:r>
              <a:rPr lang="tr-TR" dirty="0"/>
              <a:t>Geçersiz komutlar</a:t>
            </a:r>
          </a:p>
          <a:p>
            <a:r>
              <a:rPr lang="tr-TR" dirty="0"/>
              <a:t>Geçersiz değişken veya fonksiyon isimleri</a:t>
            </a:r>
          </a:p>
        </p:txBody>
      </p:sp>
    </p:spTree>
    <p:extLst>
      <p:ext uri="{BB962C8B-B14F-4D97-AF65-F5344CB8AC3E}">
        <p14:creationId xmlns:p14="http://schemas.microsoft.com/office/powerpoint/2010/main" val="1812316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C3A-DD39-4646-AB80-B9F1802D5660}"/>
              </a:ext>
            </a:extLst>
          </p:cNvPr>
          <p:cNvSpPr>
            <a:spLocks noGrp="1"/>
          </p:cNvSpPr>
          <p:nvPr>
            <p:ph type="title"/>
          </p:nvPr>
        </p:nvSpPr>
        <p:spPr/>
        <p:txBody>
          <a:bodyPr/>
          <a:lstStyle/>
          <a:p>
            <a:r>
              <a:rPr lang="tr-TR" dirty="0"/>
              <a:t>Fonksiyon Türleri</a:t>
            </a:r>
          </a:p>
        </p:txBody>
      </p:sp>
      <p:sp>
        <p:nvSpPr>
          <p:cNvPr id="3" name="Content Placeholder 2">
            <a:extLst>
              <a:ext uri="{FF2B5EF4-FFF2-40B4-BE49-F238E27FC236}">
                <a16:creationId xmlns:a16="http://schemas.microsoft.com/office/drawing/2014/main" id="{C34C6C12-E8C0-4FB6-B3DF-86EDBD3ADE3C}"/>
              </a:ext>
            </a:extLst>
          </p:cNvPr>
          <p:cNvSpPr>
            <a:spLocks noGrp="1"/>
          </p:cNvSpPr>
          <p:nvPr>
            <p:ph idx="1"/>
          </p:nvPr>
        </p:nvSpPr>
        <p:spPr/>
        <p:txBody>
          <a:bodyPr>
            <a:normAutofit/>
          </a:bodyPr>
          <a:lstStyle/>
          <a:p>
            <a:r>
              <a:rPr lang="tr-TR" sz="2400" dirty="0"/>
              <a:t>Çoğu zaman kod yazarken belirli bölümleri tekrarlama ihtiyacı duyulur.</a:t>
            </a:r>
          </a:p>
          <a:p>
            <a:r>
              <a:rPr lang="tr-TR" sz="2400" dirty="0"/>
              <a:t>Örneğin kullanıcı hesabına giriş yaptığında veya çıktığında güzel görünümlü bir mesaj göstermek istenebilir.</a:t>
            </a:r>
          </a:p>
          <a:p>
            <a:r>
              <a:rPr lang="tr-TR" sz="2400" dirty="0"/>
              <a:t>Fonksiyonlar programın “yapı taşıdır”. Birçok defa bu fonksiyonlar çağırılarak tekrardan bu kodları yazmaktan </a:t>
            </a:r>
            <a:r>
              <a:rPr lang="tr-TR" sz="2400" dirty="0" err="1"/>
              <a:t>kurtulunur</a:t>
            </a:r>
            <a:r>
              <a:rPr lang="tr-TR" sz="2400" dirty="0"/>
              <a:t>.</a:t>
            </a:r>
          </a:p>
          <a:p>
            <a:r>
              <a:rPr lang="tr-TR" sz="2400" dirty="0"/>
              <a:t>Fonksiyon tanımlamak için </a:t>
            </a:r>
            <a:r>
              <a:rPr lang="tr-TR" sz="2400" i="1" dirty="0" err="1"/>
              <a:t>function</a:t>
            </a:r>
            <a:r>
              <a:rPr lang="tr-TR" sz="2400" i="1" dirty="0"/>
              <a:t> tanım</a:t>
            </a:r>
            <a:r>
              <a:rPr lang="tr-TR" sz="2400" dirty="0"/>
              <a:t> kullanılır.</a:t>
            </a:r>
          </a:p>
          <a:p>
            <a:r>
              <a:rPr lang="tr-TR" sz="2400" dirty="0" err="1">
                <a:solidFill>
                  <a:srgbClr val="00B0F0"/>
                </a:solidFill>
              </a:rPr>
              <a:t>function</a:t>
            </a:r>
            <a:r>
              <a:rPr lang="tr-TR" sz="2400" dirty="0"/>
              <a:t> </a:t>
            </a:r>
            <a:r>
              <a:rPr lang="tr-TR" sz="2400" dirty="0" err="1">
                <a:solidFill>
                  <a:srgbClr val="FF0000"/>
                </a:solidFill>
              </a:rPr>
              <a:t>mesajGoster</a:t>
            </a:r>
            <a:r>
              <a:rPr lang="tr-TR" sz="2400" dirty="0"/>
              <a:t>() { </a:t>
            </a:r>
          </a:p>
          <a:p>
            <a:pPr marL="0" indent="0">
              <a:buNone/>
            </a:pPr>
            <a:r>
              <a:rPr lang="tr-TR" sz="2400" dirty="0" err="1">
                <a:solidFill>
                  <a:srgbClr val="FF0000"/>
                </a:solidFill>
              </a:rPr>
              <a:t>alert</a:t>
            </a:r>
            <a:r>
              <a:rPr lang="tr-TR" sz="2400" dirty="0"/>
              <a:t>( </a:t>
            </a:r>
            <a:r>
              <a:rPr lang="tr-TR" sz="2400" dirty="0">
                <a:solidFill>
                  <a:schemeClr val="accent3">
                    <a:lumMod val="75000"/>
                  </a:schemeClr>
                </a:solidFill>
              </a:rPr>
              <a:t>'Merhaba millet!’ </a:t>
            </a:r>
            <a:r>
              <a:rPr lang="tr-TR" sz="2400" dirty="0"/>
              <a:t>);     }</a:t>
            </a:r>
          </a:p>
        </p:txBody>
      </p:sp>
    </p:spTree>
    <p:extLst>
      <p:ext uri="{BB962C8B-B14F-4D97-AF65-F5344CB8AC3E}">
        <p14:creationId xmlns:p14="http://schemas.microsoft.com/office/powerpoint/2010/main" val="397184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2DAF3-2A03-47F2-8922-B2E40B0C6A81}"/>
              </a:ext>
            </a:extLst>
          </p:cNvPr>
          <p:cNvSpPr>
            <a:spLocks noGrp="1"/>
          </p:cNvSpPr>
          <p:nvPr>
            <p:ph idx="1"/>
          </p:nvPr>
        </p:nvSpPr>
        <p:spPr>
          <a:xfrm>
            <a:off x="457200" y="188640"/>
            <a:ext cx="8229600" cy="5937523"/>
          </a:xfrm>
        </p:spPr>
        <p:txBody>
          <a:bodyPr>
            <a:normAutofit/>
          </a:bodyPr>
          <a:lstStyle/>
          <a:p>
            <a:r>
              <a:rPr lang="tr-TR" sz="2400" dirty="0" err="1"/>
              <a:t>Function</a:t>
            </a:r>
            <a:r>
              <a:rPr lang="tr-TR" sz="2400" dirty="0"/>
              <a:t> kelimesi önce yazılır, ardından fonksiyonun adı ve sonra parametrelerin yazılacağı parantez açılır ve ihtiyaç duyulan parametreler yazılır, sonrasında ise kapatılıp süslü parantez ile fonksiyon gövdesine başlanır. </a:t>
            </a:r>
          </a:p>
        </p:txBody>
      </p:sp>
      <p:pic>
        <p:nvPicPr>
          <p:cNvPr id="5" name="Picture 4">
            <a:extLst>
              <a:ext uri="{FF2B5EF4-FFF2-40B4-BE49-F238E27FC236}">
                <a16:creationId xmlns:a16="http://schemas.microsoft.com/office/drawing/2014/main" id="{65C26A1A-CFE9-4723-ABD7-825F6A679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30" y="2168860"/>
            <a:ext cx="8087466" cy="2520280"/>
          </a:xfrm>
          <a:prstGeom prst="rect">
            <a:avLst/>
          </a:prstGeom>
        </p:spPr>
      </p:pic>
    </p:spTree>
    <p:extLst>
      <p:ext uri="{BB962C8B-B14F-4D97-AF65-F5344CB8AC3E}">
        <p14:creationId xmlns:p14="http://schemas.microsoft.com/office/powerpoint/2010/main" val="32742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r>
              <a:rPr lang="tr-TR" sz="2400" dirty="0"/>
              <a:t>Aslında </a:t>
            </a:r>
            <a:r>
              <a:rPr lang="tr-TR" sz="2400" dirty="0" err="1"/>
              <a:t>npm</a:t>
            </a:r>
            <a:r>
              <a:rPr lang="tr-TR" sz="2400" dirty="0"/>
              <a:t> projemizdeki paketlerin yönetimini otomatikleştiriyor diyebiliriz. </a:t>
            </a:r>
            <a:r>
              <a:rPr lang="tr-TR" sz="2400" dirty="0" err="1"/>
              <a:t>Npm</a:t>
            </a:r>
            <a:r>
              <a:rPr lang="tr-TR" sz="2400" dirty="0"/>
              <a:t> ile temel olarak yapabileceğimiz şeyler ise şöyledir :</a:t>
            </a:r>
          </a:p>
          <a:p>
            <a:r>
              <a:rPr lang="tr-TR" sz="2400" dirty="0"/>
              <a:t>Otomatik ya da manuel olarak paketleri yükleme</a:t>
            </a:r>
          </a:p>
          <a:p>
            <a:r>
              <a:rPr lang="tr-TR" sz="2400" dirty="0"/>
              <a:t>Sistemdeki paketleri silmek</a:t>
            </a:r>
          </a:p>
          <a:p>
            <a:r>
              <a:rPr lang="tr-TR" sz="2400" dirty="0"/>
              <a:t> Sistemdeki paketleri listeleme</a:t>
            </a:r>
          </a:p>
          <a:p>
            <a:r>
              <a:rPr lang="tr-TR" sz="2400" dirty="0"/>
              <a:t>Sistemdeki paketleri </a:t>
            </a:r>
            <a:r>
              <a:rPr lang="tr-TR" sz="2400" dirty="0" err="1"/>
              <a:t>update</a:t>
            </a:r>
            <a:r>
              <a:rPr lang="tr-TR" sz="2400" dirty="0"/>
              <a:t> etmek</a:t>
            </a:r>
          </a:p>
          <a:p>
            <a:r>
              <a:rPr lang="tr-TR" sz="2400" dirty="0" err="1"/>
              <a:t>Npm</a:t>
            </a:r>
            <a:r>
              <a:rPr lang="tr-TR" sz="2400" dirty="0"/>
              <a:t> komut satırı üzerinden çalışan bir uygulamadır.</a:t>
            </a:r>
          </a:p>
          <a:p>
            <a:r>
              <a:rPr lang="tr-TR" sz="2400" dirty="0" err="1"/>
              <a:t>Npm</a:t>
            </a:r>
            <a:r>
              <a:rPr lang="tr-TR" sz="2400" dirty="0"/>
              <a:t> için </a:t>
            </a:r>
            <a:r>
              <a:rPr lang="tr-TR" sz="2400" dirty="0" err="1"/>
              <a:t>nodejs</a:t>
            </a:r>
            <a:r>
              <a:rPr lang="tr-TR" sz="2400" dirty="0"/>
              <a:t> kurmanız gerekiyor ve </a:t>
            </a:r>
            <a:r>
              <a:rPr lang="tr-TR" sz="2400" dirty="0" err="1"/>
              <a:t>nodejs</a:t>
            </a:r>
            <a:r>
              <a:rPr lang="tr-TR" sz="2400" dirty="0"/>
              <a:t> kurulumu gerçekleşince </a:t>
            </a:r>
            <a:r>
              <a:rPr lang="tr-TR" sz="2400" dirty="0" err="1"/>
              <a:t>npm’de</a:t>
            </a:r>
            <a:r>
              <a:rPr lang="tr-TR" sz="2400" dirty="0"/>
              <a:t> otomatik olarak içinde kurulu gelmiş olacak.</a:t>
            </a:r>
          </a:p>
        </p:txBody>
      </p:sp>
    </p:spTree>
    <p:extLst>
      <p:ext uri="{BB962C8B-B14F-4D97-AF65-F5344CB8AC3E}">
        <p14:creationId xmlns:p14="http://schemas.microsoft.com/office/powerpoint/2010/main" val="1418489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D9D7F-DE12-4D17-B66B-D262B15E4085}"/>
              </a:ext>
            </a:extLst>
          </p:cNvPr>
          <p:cNvSpPr>
            <a:spLocks noGrp="1"/>
          </p:cNvSpPr>
          <p:nvPr>
            <p:ph idx="1"/>
          </p:nvPr>
        </p:nvSpPr>
        <p:spPr>
          <a:xfrm>
            <a:off x="457200" y="260648"/>
            <a:ext cx="8229600" cy="5865515"/>
          </a:xfrm>
        </p:spPr>
        <p:txBody>
          <a:bodyPr>
            <a:normAutofit/>
          </a:bodyPr>
          <a:lstStyle/>
          <a:p>
            <a:r>
              <a:rPr lang="tr-TR" sz="2400" u="sng" dirty="0" err="1"/>
              <a:t>Anonymous</a:t>
            </a:r>
            <a:r>
              <a:rPr lang="tr-TR" sz="2400" u="sng" dirty="0"/>
              <a:t> </a:t>
            </a:r>
            <a:r>
              <a:rPr lang="tr-TR" sz="2400" u="sng" dirty="0" err="1"/>
              <a:t>Function</a:t>
            </a:r>
            <a:r>
              <a:rPr lang="tr-TR" sz="2400" u="sng" dirty="0"/>
              <a:t> : </a:t>
            </a:r>
            <a:r>
              <a:rPr lang="tr-TR" sz="2400" dirty="0"/>
              <a:t>Bir fonksiyonu isim ile tanımlayabileceğimiz gibi isimsiz (</a:t>
            </a:r>
            <a:r>
              <a:rPr lang="tr-TR" sz="2400" dirty="0" err="1"/>
              <a:t>ananonim</a:t>
            </a:r>
            <a:r>
              <a:rPr lang="tr-TR" sz="2400" dirty="0"/>
              <a:t>) olarak da tanımlamak mümkündür. Bir çok programlama dilinde anonim fonksiyon kullanımı mevcuttur.</a:t>
            </a:r>
          </a:p>
          <a:p>
            <a:endParaRPr lang="tr-TR" sz="2400" u="sng" dirty="0"/>
          </a:p>
        </p:txBody>
      </p:sp>
      <p:pic>
        <p:nvPicPr>
          <p:cNvPr id="5" name="Picture 4">
            <a:extLst>
              <a:ext uri="{FF2B5EF4-FFF2-40B4-BE49-F238E27FC236}">
                <a16:creationId xmlns:a16="http://schemas.microsoft.com/office/drawing/2014/main" id="{CFF6BC3D-10A1-4903-9F44-7D834A22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24" y="2204864"/>
            <a:ext cx="7566638" cy="3672408"/>
          </a:xfrm>
          <a:prstGeom prst="rect">
            <a:avLst/>
          </a:prstGeom>
        </p:spPr>
      </p:pic>
    </p:spTree>
    <p:extLst>
      <p:ext uri="{BB962C8B-B14F-4D97-AF65-F5344CB8AC3E}">
        <p14:creationId xmlns:p14="http://schemas.microsoft.com/office/powerpoint/2010/main" val="84845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4B885-4548-4264-8EE1-EA9F8BD04455}"/>
              </a:ext>
            </a:extLst>
          </p:cNvPr>
          <p:cNvSpPr>
            <a:spLocks noGrp="1"/>
          </p:cNvSpPr>
          <p:nvPr>
            <p:ph idx="1"/>
          </p:nvPr>
        </p:nvSpPr>
        <p:spPr>
          <a:xfrm>
            <a:off x="457200" y="548680"/>
            <a:ext cx="8229600" cy="4525963"/>
          </a:xfrm>
        </p:spPr>
        <p:txBody>
          <a:bodyPr>
            <a:normAutofit/>
          </a:bodyPr>
          <a:lstStyle/>
          <a:p>
            <a:r>
              <a:rPr lang="tr-TR" sz="2400" dirty="0"/>
              <a:t>Anonim fonksiyonlar fonksiyon alan bir çok </a:t>
            </a:r>
            <a:r>
              <a:rPr lang="tr-TR" sz="2400" dirty="0" err="1"/>
              <a:t>javascript</a:t>
            </a:r>
            <a:r>
              <a:rPr lang="tr-TR" sz="2400" dirty="0"/>
              <a:t> metodu ve özelliği için kullanılabilecek ideal tanımlama yöntemleridir.</a:t>
            </a:r>
          </a:p>
          <a:p>
            <a:r>
              <a:rPr lang="tr-TR" sz="2400" dirty="0"/>
              <a:t>Anonim fonksiyon tanımlama </a:t>
            </a:r>
            <a:r>
              <a:rPr lang="tr-TR" sz="2400" dirty="0" err="1"/>
              <a:t>jquery</a:t>
            </a:r>
            <a:r>
              <a:rPr lang="tr-TR" sz="2400" dirty="0"/>
              <a:t> kavramını öğrenecekler için önemli bir adımdır. </a:t>
            </a:r>
            <a:r>
              <a:rPr lang="tr-TR" sz="2400" dirty="0" err="1"/>
              <a:t>Jquery</a:t>
            </a:r>
            <a:r>
              <a:rPr lang="tr-TR" sz="2400" dirty="0"/>
              <a:t> kütüphanesinde bir çok işlem anonim tanımlamalar şeklinde yürütülmektedir.</a:t>
            </a:r>
          </a:p>
        </p:txBody>
      </p:sp>
    </p:spTree>
    <p:extLst>
      <p:ext uri="{BB962C8B-B14F-4D97-AF65-F5344CB8AC3E}">
        <p14:creationId xmlns:p14="http://schemas.microsoft.com/office/powerpoint/2010/main" val="373566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92337-110C-474B-9B06-464E460222D8}"/>
              </a:ext>
            </a:extLst>
          </p:cNvPr>
          <p:cNvSpPr>
            <a:spLocks noGrp="1"/>
          </p:cNvSpPr>
          <p:nvPr>
            <p:ph idx="1"/>
          </p:nvPr>
        </p:nvSpPr>
        <p:spPr>
          <a:xfrm>
            <a:off x="457200" y="116632"/>
            <a:ext cx="8229600" cy="6009531"/>
          </a:xfrm>
        </p:spPr>
        <p:txBody>
          <a:bodyPr/>
          <a:lstStyle/>
          <a:p>
            <a:r>
              <a:rPr lang="tr-TR" sz="2400" u="sng" dirty="0" err="1"/>
              <a:t>Arrow</a:t>
            </a:r>
            <a:r>
              <a:rPr lang="tr-TR" sz="2400" u="sng" dirty="0"/>
              <a:t> </a:t>
            </a:r>
            <a:r>
              <a:rPr lang="tr-TR" sz="2400" u="sng" dirty="0" err="1"/>
              <a:t>Function</a:t>
            </a:r>
            <a:r>
              <a:rPr lang="tr-TR" sz="2400" u="sng" dirty="0"/>
              <a:t>:  </a:t>
            </a:r>
            <a:r>
              <a:rPr lang="tr-TR" sz="2400" dirty="0" err="1"/>
              <a:t>Arrow</a:t>
            </a:r>
            <a:r>
              <a:rPr lang="tr-TR" sz="2400" dirty="0"/>
              <a:t> fonksiyon, kısaltılmış bir fonksiyon ifadesidir. Tam anlamıyla bildiğimiz, deklare edilmiş bir fonksiyon gibi çalışmaz. Sadece kendi fiziksel ortamını etkileyen, girdisi ve çıktısı olan matematiksel bir ifadeye benzer. Özellikle </a:t>
            </a:r>
            <a:r>
              <a:rPr lang="tr-TR" sz="2400" dirty="0" err="1"/>
              <a:t>first-class</a:t>
            </a:r>
            <a:r>
              <a:rPr lang="tr-TR" sz="2400" dirty="0"/>
              <a:t> ve </a:t>
            </a:r>
            <a:r>
              <a:rPr lang="tr-TR" sz="2400" dirty="0" err="1"/>
              <a:t>high</a:t>
            </a:r>
            <a:r>
              <a:rPr lang="tr-TR" sz="2400" dirty="0"/>
              <a:t> </a:t>
            </a:r>
            <a:r>
              <a:rPr lang="tr-TR" sz="2400" dirty="0" err="1"/>
              <a:t>order</a:t>
            </a:r>
            <a:r>
              <a:rPr lang="tr-TR" sz="2400" dirty="0"/>
              <a:t> işlemleri ( </a:t>
            </a:r>
            <a:r>
              <a:rPr lang="tr-TR" sz="2400" dirty="0" err="1"/>
              <a:t>insertation</a:t>
            </a:r>
            <a:r>
              <a:rPr lang="tr-TR" sz="2400" dirty="0"/>
              <a:t>, </a:t>
            </a:r>
            <a:r>
              <a:rPr lang="tr-TR" sz="2400" dirty="0" err="1"/>
              <a:t>sort</a:t>
            </a:r>
            <a:r>
              <a:rPr lang="tr-TR" sz="2400" dirty="0"/>
              <a:t>, </a:t>
            </a:r>
            <a:r>
              <a:rPr lang="tr-TR" sz="2400" dirty="0" err="1"/>
              <a:t>map</a:t>
            </a:r>
            <a:r>
              <a:rPr lang="tr-TR" sz="2400" dirty="0"/>
              <a:t>, </a:t>
            </a:r>
            <a:r>
              <a:rPr lang="tr-TR" sz="2400" dirty="0" err="1"/>
              <a:t>concatenation</a:t>
            </a:r>
            <a:r>
              <a:rPr lang="tr-TR" sz="2400" dirty="0"/>
              <a:t>, </a:t>
            </a:r>
            <a:r>
              <a:rPr lang="tr-TR" sz="2400" dirty="0" err="1"/>
              <a:t>mutation</a:t>
            </a:r>
            <a:r>
              <a:rPr lang="tr-TR" sz="2400" dirty="0"/>
              <a:t>, </a:t>
            </a:r>
            <a:r>
              <a:rPr lang="tr-TR" sz="2400" dirty="0" err="1"/>
              <a:t>permutation</a:t>
            </a:r>
            <a:r>
              <a:rPr lang="tr-TR" sz="2400" dirty="0"/>
              <a:t> vs.. çoğu </a:t>
            </a:r>
            <a:r>
              <a:rPr lang="tr-TR" sz="2400" dirty="0" err="1"/>
              <a:t>built</a:t>
            </a:r>
            <a:r>
              <a:rPr lang="tr-TR" sz="2400" dirty="0"/>
              <a:t>-in fonksiyon olarak tanımlıdır ).</a:t>
            </a:r>
          </a:p>
          <a:p>
            <a:pPr marL="0" indent="0">
              <a:buNone/>
            </a:pPr>
            <a:endParaRPr lang="tr-TR" u="sng" dirty="0"/>
          </a:p>
        </p:txBody>
      </p:sp>
      <p:pic>
        <p:nvPicPr>
          <p:cNvPr id="5" name="Picture 4">
            <a:extLst>
              <a:ext uri="{FF2B5EF4-FFF2-40B4-BE49-F238E27FC236}">
                <a16:creationId xmlns:a16="http://schemas.microsoft.com/office/drawing/2014/main" id="{62AB953C-54D3-492E-9077-740D84FDE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8" y="3573016"/>
            <a:ext cx="8580864" cy="2156647"/>
          </a:xfrm>
          <a:prstGeom prst="rect">
            <a:avLst/>
          </a:prstGeom>
        </p:spPr>
      </p:pic>
    </p:spTree>
    <p:extLst>
      <p:ext uri="{BB962C8B-B14F-4D97-AF65-F5344CB8AC3E}">
        <p14:creationId xmlns:p14="http://schemas.microsoft.com/office/powerpoint/2010/main" val="1374982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A5384-761B-4933-92D4-FB772BEC00D7}"/>
              </a:ext>
            </a:extLst>
          </p:cNvPr>
          <p:cNvSpPr>
            <a:spLocks noGrp="1"/>
          </p:cNvSpPr>
          <p:nvPr>
            <p:ph idx="1"/>
          </p:nvPr>
        </p:nvSpPr>
        <p:spPr>
          <a:xfrm>
            <a:off x="457200" y="188640"/>
            <a:ext cx="8229600" cy="5937523"/>
          </a:xfrm>
        </p:spPr>
        <p:txBody>
          <a:bodyPr>
            <a:normAutofit/>
          </a:bodyPr>
          <a:lstStyle/>
          <a:p>
            <a:r>
              <a:rPr lang="tr-TR" sz="2400" dirty="0"/>
              <a:t> Diyelim ki sitenizi ziyaret eden kullanıcıya "</a:t>
            </a:r>
            <a:r>
              <a:rPr lang="tr-TR" sz="2400" dirty="0" err="1"/>
              <a:t>Hoşgeldin</a:t>
            </a:r>
            <a:r>
              <a:rPr lang="tr-TR" sz="2400" dirty="0"/>
              <a:t>" mesajı veren bir fonksiyon tanımlamak istiyorsunuz. Normal kullanım aşağıdaki gibidir;</a:t>
            </a:r>
          </a:p>
          <a:p>
            <a:endParaRPr lang="tr-TR" sz="2400" dirty="0"/>
          </a:p>
          <a:p>
            <a:endParaRPr lang="tr-TR" sz="2400" dirty="0"/>
          </a:p>
          <a:p>
            <a:endParaRPr lang="tr-TR" sz="2400" dirty="0"/>
          </a:p>
          <a:p>
            <a:endParaRPr lang="tr-TR" sz="2400" dirty="0"/>
          </a:p>
          <a:p>
            <a:r>
              <a:rPr lang="tr-TR" sz="2400" dirty="0"/>
              <a:t>Aynı fonksiyonu aşağıdaki gibi tanımlamak da mümkündür.</a:t>
            </a:r>
          </a:p>
          <a:p>
            <a:pPr marL="0" indent="0">
              <a:buNone/>
            </a:pPr>
            <a:endParaRPr lang="tr-TR" sz="2400" dirty="0"/>
          </a:p>
          <a:p>
            <a:endParaRPr lang="tr-TR" sz="2400" dirty="0"/>
          </a:p>
        </p:txBody>
      </p:sp>
      <p:pic>
        <p:nvPicPr>
          <p:cNvPr id="5" name="Picture 4">
            <a:extLst>
              <a:ext uri="{FF2B5EF4-FFF2-40B4-BE49-F238E27FC236}">
                <a16:creationId xmlns:a16="http://schemas.microsoft.com/office/drawing/2014/main" id="{B0B0246F-368A-45C9-8E38-23006C6B1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984776" cy="1265030"/>
          </a:xfrm>
          <a:prstGeom prst="rect">
            <a:avLst/>
          </a:prstGeom>
        </p:spPr>
      </p:pic>
      <p:pic>
        <p:nvPicPr>
          <p:cNvPr id="7" name="Picture 6">
            <a:extLst>
              <a:ext uri="{FF2B5EF4-FFF2-40B4-BE49-F238E27FC236}">
                <a16:creationId xmlns:a16="http://schemas.microsoft.com/office/drawing/2014/main" id="{3F855A50-E297-4649-AAFC-A4AE2B045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31514"/>
            <a:ext cx="6984776" cy="1242168"/>
          </a:xfrm>
          <a:prstGeom prst="rect">
            <a:avLst/>
          </a:prstGeom>
        </p:spPr>
      </p:pic>
    </p:spTree>
    <p:extLst>
      <p:ext uri="{BB962C8B-B14F-4D97-AF65-F5344CB8AC3E}">
        <p14:creationId xmlns:p14="http://schemas.microsoft.com/office/powerpoint/2010/main" val="3281988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49337-7ACE-438A-9040-824D0D8367FB}"/>
              </a:ext>
            </a:extLst>
          </p:cNvPr>
          <p:cNvSpPr>
            <a:spLocks noGrp="1"/>
          </p:cNvSpPr>
          <p:nvPr>
            <p:ph idx="1"/>
          </p:nvPr>
        </p:nvSpPr>
        <p:spPr>
          <a:xfrm>
            <a:off x="457200" y="188640"/>
            <a:ext cx="8229600" cy="5937523"/>
          </a:xfrm>
        </p:spPr>
        <p:txBody>
          <a:bodyPr>
            <a:normAutofit/>
          </a:bodyPr>
          <a:lstStyle/>
          <a:p>
            <a:r>
              <a:rPr lang="tr-TR" sz="2400" dirty="0"/>
              <a:t>İşte </a:t>
            </a:r>
            <a:r>
              <a:rPr lang="tr-TR" sz="2400" dirty="0" err="1"/>
              <a:t>Arrow</a:t>
            </a:r>
            <a:r>
              <a:rPr lang="tr-TR" sz="2400" dirty="0"/>
              <a:t> </a:t>
            </a:r>
            <a:r>
              <a:rPr lang="tr-TR" sz="2400" dirty="0" err="1"/>
              <a:t>Function</a:t>
            </a:r>
            <a:r>
              <a:rPr lang="tr-TR" sz="2400" dirty="0"/>
              <a:t> özelliği bundan sonra devreye giriyor. Bu örnekte yer alan </a:t>
            </a:r>
            <a:r>
              <a:rPr lang="tr-TR" sz="2400" dirty="0" err="1"/>
              <a:t>function</a:t>
            </a:r>
            <a:r>
              <a:rPr lang="tr-TR" sz="2400" dirty="0"/>
              <a:t> ifadesini silip parametreleri yazacağımı parantez aç </a:t>
            </a:r>
            <a:r>
              <a:rPr lang="tr-TR" sz="2400" dirty="0" err="1"/>
              <a:t>kapadan</a:t>
            </a:r>
            <a:r>
              <a:rPr lang="tr-TR" sz="2400" dirty="0"/>
              <a:t> hemen sonra =&gt; işaretlerini koyarak bu tanımlamayı </a:t>
            </a:r>
            <a:r>
              <a:rPr lang="tr-TR" sz="2400" dirty="0" err="1"/>
              <a:t>Arrow</a:t>
            </a:r>
            <a:r>
              <a:rPr lang="tr-TR" sz="2400" dirty="0"/>
              <a:t> </a:t>
            </a:r>
            <a:r>
              <a:rPr lang="tr-TR" sz="2400" dirty="0" err="1"/>
              <a:t>Function</a:t>
            </a:r>
            <a:r>
              <a:rPr lang="tr-TR" sz="2400" dirty="0"/>
              <a:t> haline getirebiliriz.</a:t>
            </a:r>
          </a:p>
          <a:p>
            <a:endParaRPr lang="tr-TR" sz="2400" dirty="0"/>
          </a:p>
          <a:p>
            <a:endParaRPr lang="tr-TR" sz="2400" dirty="0"/>
          </a:p>
          <a:p>
            <a:endParaRPr lang="tr-TR" sz="2400" dirty="0"/>
          </a:p>
          <a:p>
            <a:r>
              <a:rPr lang="tr-TR" sz="2400" dirty="0"/>
              <a:t>Yukarıdaki fonksiyonda sadece bir durum vardır ve hoş geldiniz ifadesi dönmektedir. İşte bu tür durumlarda fonksiyon yazımını biraz daha kısaltmak mümkündür.</a:t>
            </a:r>
          </a:p>
        </p:txBody>
      </p:sp>
      <p:pic>
        <p:nvPicPr>
          <p:cNvPr id="5" name="Picture 4">
            <a:extLst>
              <a:ext uri="{FF2B5EF4-FFF2-40B4-BE49-F238E27FC236}">
                <a16:creationId xmlns:a16="http://schemas.microsoft.com/office/drawing/2014/main" id="{342FB3AC-B789-4DF1-9F83-D408572CD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700808"/>
            <a:ext cx="7488832" cy="1249788"/>
          </a:xfrm>
          <a:prstGeom prst="rect">
            <a:avLst/>
          </a:prstGeom>
        </p:spPr>
      </p:pic>
      <p:pic>
        <p:nvPicPr>
          <p:cNvPr id="7" name="Picture 6">
            <a:extLst>
              <a:ext uri="{FF2B5EF4-FFF2-40B4-BE49-F238E27FC236}">
                <a16:creationId xmlns:a16="http://schemas.microsoft.com/office/drawing/2014/main" id="{E8604D10-AA75-436B-86A8-73DFAEEDF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365104"/>
            <a:ext cx="7488832" cy="1249787"/>
          </a:xfrm>
          <a:prstGeom prst="rect">
            <a:avLst/>
          </a:prstGeom>
        </p:spPr>
      </p:pic>
    </p:spTree>
    <p:extLst>
      <p:ext uri="{BB962C8B-B14F-4D97-AF65-F5344CB8AC3E}">
        <p14:creationId xmlns:p14="http://schemas.microsoft.com/office/powerpoint/2010/main" val="4121226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4B020-A379-4BDD-89E7-B181024874E4}"/>
              </a:ext>
            </a:extLst>
          </p:cNvPr>
          <p:cNvSpPr>
            <a:spLocks noGrp="1"/>
          </p:cNvSpPr>
          <p:nvPr>
            <p:ph idx="1"/>
          </p:nvPr>
        </p:nvSpPr>
        <p:spPr>
          <a:xfrm>
            <a:off x="457200" y="332656"/>
            <a:ext cx="8229600" cy="5793507"/>
          </a:xfrm>
        </p:spPr>
        <p:txBody>
          <a:bodyPr>
            <a:normAutofit/>
          </a:bodyPr>
          <a:lstStyle/>
          <a:p>
            <a:r>
              <a:rPr lang="tr-TR" sz="2400" dirty="0"/>
              <a:t>Normalde 3-4 satırda tanımlanan bir fonksiyonu tek satırda halletmiş olduk. Parametre kullanırsak nasıl olur. Buna da farklı örnek üzerinden bakalım. Normal kullanım aşağıdaki gibidir.</a:t>
            </a:r>
          </a:p>
          <a:p>
            <a:endParaRPr lang="tr-TR" sz="2400" dirty="0"/>
          </a:p>
          <a:p>
            <a:endParaRPr lang="tr-TR" sz="2400" dirty="0"/>
          </a:p>
          <a:p>
            <a:endParaRPr lang="tr-TR" sz="2400" dirty="0"/>
          </a:p>
          <a:p>
            <a:r>
              <a:rPr lang="tr-TR" sz="2400" dirty="0"/>
              <a:t>Bu kodların ekran çıktısı «Merhabalar, Sayın Celil Sağır» olacaktır. Yani fonksiyona bir isim göndermiş ve fonksiyon içinde kullanmış olduk. Aynı fonksiyonu </a:t>
            </a:r>
            <a:r>
              <a:rPr lang="tr-TR" sz="2400" dirty="0" err="1"/>
              <a:t>Arrow</a:t>
            </a:r>
            <a:r>
              <a:rPr lang="tr-TR" sz="2400" dirty="0"/>
              <a:t> </a:t>
            </a:r>
            <a:r>
              <a:rPr lang="tr-TR" sz="2400" dirty="0" err="1"/>
              <a:t>function</a:t>
            </a:r>
            <a:r>
              <a:rPr lang="tr-TR" sz="2400" dirty="0"/>
              <a:t> şeklinde yazalım.</a:t>
            </a:r>
          </a:p>
        </p:txBody>
      </p:sp>
      <p:pic>
        <p:nvPicPr>
          <p:cNvPr id="5" name="Picture 4">
            <a:extLst>
              <a:ext uri="{FF2B5EF4-FFF2-40B4-BE49-F238E27FC236}">
                <a16:creationId xmlns:a16="http://schemas.microsoft.com/office/drawing/2014/main" id="{03EEA8E5-F97B-44D1-8AE5-266D965C9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916832"/>
            <a:ext cx="7200800" cy="1082134"/>
          </a:xfrm>
          <a:prstGeom prst="rect">
            <a:avLst/>
          </a:prstGeom>
        </p:spPr>
      </p:pic>
      <p:pic>
        <p:nvPicPr>
          <p:cNvPr id="7" name="Picture 6">
            <a:extLst>
              <a:ext uri="{FF2B5EF4-FFF2-40B4-BE49-F238E27FC236}">
                <a16:creationId xmlns:a16="http://schemas.microsoft.com/office/drawing/2014/main" id="{7D406844-4EAC-4EC7-A1E3-9F711694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200800" cy="1656184"/>
          </a:xfrm>
          <a:prstGeom prst="rect">
            <a:avLst/>
          </a:prstGeom>
        </p:spPr>
      </p:pic>
    </p:spTree>
    <p:extLst>
      <p:ext uri="{BB962C8B-B14F-4D97-AF65-F5344CB8AC3E}">
        <p14:creationId xmlns:p14="http://schemas.microsoft.com/office/powerpoint/2010/main" val="943568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E74DA-924A-41CC-AAE2-5263EAAE184E}"/>
              </a:ext>
            </a:extLst>
          </p:cNvPr>
          <p:cNvSpPr>
            <a:spLocks noGrp="1"/>
          </p:cNvSpPr>
          <p:nvPr>
            <p:ph idx="1"/>
          </p:nvPr>
        </p:nvSpPr>
        <p:spPr>
          <a:xfrm>
            <a:off x="457200" y="332656"/>
            <a:ext cx="8229600" cy="6264696"/>
          </a:xfrm>
        </p:spPr>
        <p:txBody>
          <a:bodyPr>
            <a:normAutofit/>
          </a:bodyPr>
          <a:lstStyle/>
          <a:p>
            <a:r>
              <a:rPr lang="tr-TR" sz="2400" dirty="0"/>
              <a:t>Önceki örnekte yaptığımız gibi, tek bir durum olduğu için biraz daha kısaltabiliriz.</a:t>
            </a:r>
          </a:p>
          <a:p>
            <a:endParaRPr lang="tr-TR" sz="2400" dirty="0"/>
          </a:p>
          <a:p>
            <a:endParaRPr lang="tr-TR" sz="2400" dirty="0"/>
          </a:p>
          <a:p>
            <a:endParaRPr lang="tr-TR" sz="2400" dirty="0"/>
          </a:p>
          <a:p>
            <a:r>
              <a:rPr lang="tr-TR" sz="2400" dirty="0" err="1"/>
              <a:t>Arrow</a:t>
            </a:r>
            <a:r>
              <a:rPr lang="tr-TR" sz="2400" dirty="0"/>
              <a:t> fonksiyonunun yeni bir özelliği vardır, yukarıdaki örnekte göründüğü gibi fonksiyona sadece bir parametre gönderdik, o da «isim» parametresi. İşte bu örnekte olduğu gibi eğer fonksiyona sadece bir parametre geliyorsa, bu parametreyi yazarken parantez aç kapa () yapmak zorunda değiliz. Aşağıdaki gibi kısaltabiliriz.</a:t>
            </a:r>
          </a:p>
        </p:txBody>
      </p:sp>
      <p:pic>
        <p:nvPicPr>
          <p:cNvPr id="5" name="Picture 4">
            <a:extLst>
              <a:ext uri="{FF2B5EF4-FFF2-40B4-BE49-F238E27FC236}">
                <a16:creationId xmlns:a16="http://schemas.microsoft.com/office/drawing/2014/main" id="{95AC7CF6-DD70-4A53-AB6D-20FF69FFC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124744"/>
            <a:ext cx="7704856" cy="1296144"/>
          </a:xfrm>
          <a:prstGeom prst="rect">
            <a:avLst/>
          </a:prstGeom>
        </p:spPr>
      </p:pic>
      <p:pic>
        <p:nvPicPr>
          <p:cNvPr id="7" name="Picture 6">
            <a:extLst>
              <a:ext uri="{FF2B5EF4-FFF2-40B4-BE49-F238E27FC236}">
                <a16:creationId xmlns:a16="http://schemas.microsoft.com/office/drawing/2014/main" id="{A4D88452-A681-4A69-BB51-26F5036E9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797152"/>
            <a:ext cx="7704856" cy="1512168"/>
          </a:xfrm>
          <a:prstGeom prst="rect">
            <a:avLst/>
          </a:prstGeom>
        </p:spPr>
      </p:pic>
    </p:spTree>
    <p:extLst>
      <p:ext uri="{BB962C8B-B14F-4D97-AF65-F5344CB8AC3E}">
        <p14:creationId xmlns:p14="http://schemas.microsoft.com/office/powerpoint/2010/main" val="448608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34245-467E-4B71-A45A-25369A5A1309}"/>
              </a:ext>
            </a:extLst>
          </p:cNvPr>
          <p:cNvSpPr>
            <a:spLocks noGrp="1"/>
          </p:cNvSpPr>
          <p:nvPr>
            <p:ph idx="1"/>
          </p:nvPr>
        </p:nvSpPr>
        <p:spPr>
          <a:xfrm>
            <a:off x="457200" y="260648"/>
            <a:ext cx="8229600" cy="5865515"/>
          </a:xfrm>
        </p:spPr>
        <p:txBody>
          <a:bodyPr>
            <a:normAutofit lnSpcReduction="10000"/>
          </a:bodyPr>
          <a:lstStyle/>
          <a:p>
            <a:r>
              <a:rPr lang="tr-TR" sz="2400" dirty="0"/>
              <a:t>Örneklerde göründüğü gibi </a:t>
            </a:r>
            <a:r>
              <a:rPr lang="tr-TR" sz="2400" dirty="0" err="1"/>
              <a:t>Arrow</a:t>
            </a:r>
            <a:r>
              <a:rPr lang="tr-TR" sz="2400" dirty="0"/>
              <a:t> </a:t>
            </a:r>
            <a:r>
              <a:rPr lang="tr-TR" sz="2400" dirty="0" err="1"/>
              <a:t>Function’lar</a:t>
            </a:r>
            <a:r>
              <a:rPr lang="tr-TR" sz="2400" dirty="0"/>
              <a:t> bize fonksiyon tanımlama işlemlerinde oldukça büyük kolaylık sağlamaktadır. Ancak bir projede </a:t>
            </a:r>
            <a:r>
              <a:rPr lang="tr-TR" sz="2400" dirty="0" err="1"/>
              <a:t>Arrow</a:t>
            </a:r>
            <a:r>
              <a:rPr lang="tr-TR" sz="2400" dirty="0"/>
              <a:t> </a:t>
            </a:r>
            <a:r>
              <a:rPr lang="tr-TR" sz="2400" dirty="0" err="1"/>
              <a:t>Function</a:t>
            </a:r>
            <a:r>
              <a:rPr lang="tr-TR" sz="2400" dirty="0"/>
              <a:t> kullanacaksanız tarayıcı desteğini mutlaka göz önünde bulundurunuz. Her ne kadar modern tarayıcılar desteklese de dinozorlar çağında kalma Internet </a:t>
            </a:r>
            <a:r>
              <a:rPr lang="tr-TR" sz="2400" dirty="0" err="1"/>
              <a:t>Explorer’da</a:t>
            </a:r>
            <a:r>
              <a:rPr lang="tr-TR" sz="2400" dirty="0"/>
              <a:t> sorun yaşayabilirsiniz. Çünkü </a:t>
            </a:r>
            <a:r>
              <a:rPr lang="tr-TR" sz="2400" dirty="0" err="1"/>
              <a:t>JavaScript</a:t>
            </a:r>
            <a:r>
              <a:rPr lang="tr-TR" sz="2400" dirty="0"/>
              <a:t> bir </a:t>
            </a:r>
            <a:r>
              <a:rPr lang="tr-TR" sz="2400" dirty="0" err="1"/>
              <a:t>front-end</a:t>
            </a:r>
            <a:r>
              <a:rPr lang="tr-TR" sz="2400" dirty="0"/>
              <a:t> teknolojisidir yani tarayıcı tabanlı çalışır.</a:t>
            </a:r>
          </a:p>
          <a:p>
            <a:r>
              <a:rPr lang="tr-TR" dirty="0" err="1"/>
              <a:t>Arrow</a:t>
            </a:r>
            <a:r>
              <a:rPr lang="tr-TR" dirty="0"/>
              <a:t> </a:t>
            </a:r>
            <a:r>
              <a:rPr lang="tr-TR" dirty="0" err="1"/>
              <a:t>Function</a:t>
            </a:r>
            <a:r>
              <a:rPr lang="tr-TR" dirty="0"/>
              <a:t> tarayıcı desteği şu şekildedir: </a:t>
            </a:r>
            <a:br>
              <a:rPr lang="tr-TR" sz="2400" dirty="0"/>
            </a:br>
            <a:r>
              <a:rPr lang="tr-TR" sz="2400" dirty="0"/>
              <a:t>-</a:t>
            </a:r>
            <a:r>
              <a:rPr lang="tr-TR" dirty="0" err="1"/>
              <a:t>Chrome</a:t>
            </a:r>
            <a:r>
              <a:rPr lang="tr-TR" dirty="0"/>
              <a:t> 45 ve üzeri versiyon (2015'ten beri)</a:t>
            </a:r>
            <a:br>
              <a:rPr lang="tr-TR" sz="2400" dirty="0"/>
            </a:br>
            <a:r>
              <a:rPr lang="tr-TR" sz="2400" dirty="0"/>
              <a:t>-</a:t>
            </a:r>
            <a:r>
              <a:rPr lang="tr-TR" dirty="0"/>
              <a:t>Internet </a:t>
            </a:r>
            <a:r>
              <a:rPr lang="tr-TR" dirty="0" err="1"/>
              <a:t>Exploer</a:t>
            </a:r>
            <a:r>
              <a:rPr lang="tr-TR" dirty="0"/>
              <a:t> / </a:t>
            </a:r>
            <a:r>
              <a:rPr lang="tr-TR" dirty="0" err="1"/>
              <a:t>Edge</a:t>
            </a:r>
            <a:r>
              <a:rPr lang="tr-TR" dirty="0"/>
              <a:t> 12 ve üzeri versiyon (2015'ten beri)</a:t>
            </a:r>
            <a:br>
              <a:rPr lang="tr-TR" sz="2400" dirty="0"/>
            </a:br>
            <a:r>
              <a:rPr lang="tr-TR" sz="2400" dirty="0"/>
              <a:t>-</a:t>
            </a:r>
            <a:r>
              <a:rPr lang="tr-TR" dirty="0" err="1"/>
              <a:t>Firefox</a:t>
            </a:r>
            <a:r>
              <a:rPr lang="tr-TR" dirty="0"/>
              <a:t> 22 ve üzeri versiyon (2013'ten beri)</a:t>
            </a:r>
            <a:br>
              <a:rPr lang="tr-TR" sz="2400" dirty="0"/>
            </a:br>
            <a:r>
              <a:rPr lang="tr-TR" sz="2400" dirty="0"/>
              <a:t>-</a:t>
            </a:r>
            <a:r>
              <a:rPr lang="tr-TR" dirty="0"/>
              <a:t>Safari 10 ve üzeri versiyon (2016'tan beri)</a:t>
            </a:r>
            <a:br>
              <a:rPr lang="tr-TR" sz="2400" dirty="0"/>
            </a:br>
            <a:r>
              <a:rPr lang="tr-TR" sz="2400" dirty="0"/>
              <a:t>-</a:t>
            </a:r>
            <a:r>
              <a:rPr lang="tr-TR" dirty="0"/>
              <a:t>Opera 32 ve üzeri versiyon (2015'ten beri)</a:t>
            </a:r>
            <a:endParaRPr lang="tr-TR" sz="2400" dirty="0"/>
          </a:p>
        </p:txBody>
      </p:sp>
    </p:spTree>
    <p:extLst>
      <p:ext uri="{BB962C8B-B14F-4D97-AF65-F5344CB8AC3E}">
        <p14:creationId xmlns:p14="http://schemas.microsoft.com/office/powerpoint/2010/main" val="3602091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8F0B-1A54-4DF2-8EFA-06C761353023}"/>
              </a:ext>
            </a:extLst>
          </p:cNvPr>
          <p:cNvSpPr>
            <a:spLocks noGrp="1"/>
          </p:cNvSpPr>
          <p:nvPr>
            <p:ph type="title"/>
          </p:nvPr>
        </p:nvSpPr>
        <p:spPr>
          <a:xfrm>
            <a:off x="75252" y="0"/>
            <a:ext cx="9073008" cy="850106"/>
          </a:xfrm>
        </p:spPr>
        <p:txBody>
          <a:bodyPr>
            <a:noAutofit/>
          </a:bodyPr>
          <a:lstStyle/>
          <a:p>
            <a:r>
              <a:rPr lang="tr-TR" sz="3600" dirty="0"/>
              <a:t>IIFE(</a:t>
            </a:r>
            <a:r>
              <a:rPr lang="tr-TR" sz="3600" dirty="0" err="1"/>
              <a:t>Immediately-Invoked</a:t>
            </a:r>
            <a:r>
              <a:rPr lang="tr-TR" sz="3600" dirty="0"/>
              <a:t> </a:t>
            </a:r>
            <a:r>
              <a:rPr lang="tr-TR" sz="3600" dirty="0" err="1"/>
              <a:t>Function</a:t>
            </a:r>
            <a:r>
              <a:rPr lang="tr-TR" sz="3600" dirty="0"/>
              <a:t> </a:t>
            </a:r>
            <a:r>
              <a:rPr lang="tr-TR" sz="3600" dirty="0" err="1"/>
              <a:t>Expression</a:t>
            </a:r>
            <a:r>
              <a:rPr lang="tr-TR" sz="3600" dirty="0"/>
              <a:t>)</a:t>
            </a:r>
          </a:p>
        </p:txBody>
      </p:sp>
      <p:sp>
        <p:nvSpPr>
          <p:cNvPr id="3" name="Content Placeholder 2">
            <a:extLst>
              <a:ext uri="{FF2B5EF4-FFF2-40B4-BE49-F238E27FC236}">
                <a16:creationId xmlns:a16="http://schemas.microsoft.com/office/drawing/2014/main" id="{D5C94689-F200-46AA-92D8-F944865D7B42}"/>
              </a:ext>
            </a:extLst>
          </p:cNvPr>
          <p:cNvSpPr>
            <a:spLocks noGrp="1"/>
          </p:cNvSpPr>
          <p:nvPr>
            <p:ph idx="1"/>
          </p:nvPr>
        </p:nvSpPr>
        <p:spPr>
          <a:xfrm>
            <a:off x="457200" y="850106"/>
            <a:ext cx="8229600" cy="5276057"/>
          </a:xfrm>
        </p:spPr>
        <p:txBody>
          <a:bodyPr>
            <a:normAutofit/>
          </a:bodyPr>
          <a:lstStyle/>
          <a:p>
            <a:r>
              <a:rPr lang="tr-TR" sz="2400" dirty="0"/>
              <a:t>Anında çağrılan </a:t>
            </a:r>
            <a:r>
              <a:rPr lang="tr-TR" sz="2400" dirty="0" err="1"/>
              <a:t>fonsiyonlar</a:t>
            </a:r>
            <a:r>
              <a:rPr lang="tr-TR" sz="2400" dirty="0"/>
              <a:t> anlamına gelir; yani tanımlandığı yerde çalışan bir </a:t>
            </a:r>
            <a:r>
              <a:rPr lang="tr-TR" sz="2400" dirty="0" err="1"/>
              <a:t>JavaScript</a:t>
            </a:r>
            <a:r>
              <a:rPr lang="tr-TR" sz="2400" dirty="0"/>
              <a:t> fonksiyondur.</a:t>
            </a:r>
          </a:p>
          <a:p>
            <a:r>
              <a:rPr lang="tr-TR" sz="2400" dirty="0" err="1"/>
              <a:t>JavaScript’de</a:t>
            </a:r>
            <a:r>
              <a:rPr lang="tr-TR" sz="2400" dirty="0"/>
              <a:t> IIFE, Anonim fonksiyonlardır; Bunları tanımladığı yerde çalıştırmak için fonksiyon tanımını parantez içine alıp, yanına da fonksiyon çağrıları için kullandığımız «()» operatörünü yazmamız gerekir.</a:t>
            </a:r>
          </a:p>
          <a:p>
            <a:r>
              <a:rPr lang="tr-TR" sz="2400" dirty="0"/>
              <a:t>Aşağıdaki şekilde çağırılan fonksiyonlar ilk fırsatta çalıştırılırlar.</a:t>
            </a:r>
          </a:p>
        </p:txBody>
      </p:sp>
      <p:pic>
        <p:nvPicPr>
          <p:cNvPr id="5" name="Picture 4">
            <a:extLst>
              <a:ext uri="{FF2B5EF4-FFF2-40B4-BE49-F238E27FC236}">
                <a16:creationId xmlns:a16="http://schemas.microsoft.com/office/drawing/2014/main" id="{4A70A8FE-E579-463F-8028-48FDBE1EA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789040"/>
            <a:ext cx="5976663" cy="1368152"/>
          </a:xfrm>
          <a:prstGeom prst="rect">
            <a:avLst/>
          </a:prstGeom>
        </p:spPr>
      </p:pic>
    </p:spTree>
    <p:extLst>
      <p:ext uri="{BB962C8B-B14F-4D97-AF65-F5344CB8AC3E}">
        <p14:creationId xmlns:p14="http://schemas.microsoft.com/office/powerpoint/2010/main" val="1367174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08DA9-C5B6-4AA9-A5A9-47607629FB5E}"/>
              </a:ext>
            </a:extLst>
          </p:cNvPr>
          <p:cNvSpPr>
            <a:spLocks noGrp="1"/>
          </p:cNvSpPr>
          <p:nvPr>
            <p:ph idx="1"/>
          </p:nvPr>
        </p:nvSpPr>
        <p:spPr>
          <a:xfrm>
            <a:off x="457200" y="188640"/>
            <a:ext cx="8229600" cy="5937523"/>
          </a:xfrm>
        </p:spPr>
        <p:txBody>
          <a:bodyPr/>
          <a:lstStyle/>
          <a:p>
            <a:r>
              <a:rPr lang="tr-TR" sz="2400" dirty="0"/>
              <a:t>Yada şöyle yazılır:</a:t>
            </a:r>
          </a:p>
          <a:p>
            <a:endParaRPr lang="tr-TR" dirty="0"/>
          </a:p>
          <a:p>
            <a:endParaRPr lang="tr-TR" dirty="0"/>
          </a:p>
          <a:p>
            <a:endParaRPr lang="tr-TR" dirty="0"/>
          </a:p>
          <a:p>
            <a:r>
              <a:rPr lang="tr-TR" sz="2400" dirty="0"/>
              <a:t>Gösterilen iki tanımlamada geçerlidir. Örnek tanımlamadaki dış parantezleri </a:t>
            </a:r>
            <a:r>
              <a:rPr lang="tr-TR" sz="2400" dirty="0" err="1"/>
              <a:t>kaldırısanız</a:t>
            </a:r>
            <a:r>
              <a:rPr lang="tr-TR" sz="2400" dirty="0"/>
              <a:t> Anonim fonksiyon olduğu görülür.</a:t>
            </a:r>
          </a:p>
          <a:p>
            <a:endParaRPr lang="tr-TR" sz="2400" dirty="0"/>
          </a:p>
          <a:p>
            <a:endParaRPr lang="tr-TR" sz="2400" dirty="0"/>
          </a:p>
          <a:p>
            <a:endParaRPr lang="tr-TR" sz="2400" dirty="0"/>
          </a:p>
          <a:p>
            <a:endParaRPr lang="tr-TR" sz="2400" dirty="0"/>
          </a:p>
          <a:p>
            <a:pPr marL="0" indent="0">
              <a:buNone/>
            </a:pPr>
            <a:r>
              <a:rPr lang="tr-TR" sz="2400" dirty="0"/>
              <a:t>Yukarıdaki örnekle Anonim fonksiyon ve fonksiyonun çalışması için çağrı «()» operatörleri kullanılır.</a:t>
            </a:r>
          </a:p>
          <a:p>
            <a:endParaRPr lang="tr-TR" sz="2400" dirty="0"/>
          </a:p>
          <a:p>
            <a:endParaRPr lang="tr-TR" sz="2400" dirty="0"/>
          </a:p>
          <a:p>
            <a:endParaRPr lang="tr-TR" sz="2400" dirty="0"/>
          </a:p>
          <a:p>
            <a:pPr marL="0" indent="0">
              <a:buNone/>
            </a:pPr>
            <a:endParaRPr lang="tr-TR" sz="2400" dirty="0"/>
          </a:p>
          <a:p>
            <a:pPr marL="0" indent="0">
              <a:buNone/>
            </a:pPr>
            <a:endParaRPr lang="tr-TR" dirty="0"/>
          </a:p>
        </p:txBody>
      </p:sp>
      <p:pic>
        <p:nvPicPr>
          <p:cNvPr id="5" name="Picture 4">
            <a:extLst>
              <a:ext uri="{FF2B5EF4-FFF2-40B4-BE49-F238E27FC236}">
                <a16:creationId xmlns:a16="http://schemas.microsoft.com/office/drawing/2014/main" id="{F360BB72-9C05-4F09-9DB1-77C9F37CC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836712"/>
            <a:ext cx="5400600" cy="1296144"/>
          </a:xfrm>
          <a:prstGeom prst="rect">
            <a:avLst/>
          </a:prstGeom>
        </p:spPr>
      </p:pic>
      <p:pic>
        <p:nvPicPr>
          <p:cNvPr id="7" name="Picture 6">
            <a:extLst>
              <a:ext uri="{FF2B5EF4-FFF2-40B4-BE49-F238E27FC236}">
                <a16:creationId xmlns:a16="http://schemas.microsoft.com/office/drawing/2014/main" id="{1B01556F-8E87-425D-8F05-05C6C4189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284984"/>
            <a:ext cx="5400600" cy="1296144"/>
          </a:xfrm>
          <a:prstGeom prst="rect">
            <a:avLst/>
          </a:prstGeom>
        </p:spPr>
      </p:pic>
    </p:spTree>
    <p:extLst>
      <p:ext uri="{BB962C8B-B14F-4D97-AF65-F5344CB8AC3E}">
        <p14:creationId xmlns:p14="http://schemas.microsoft.com/office/powerpoint/2010/main" val="398826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Node.js</a:t>
            </a:r>
          </a:p>
        </p:txBody>
      </p:sp>
      <p:sp>
        <p:nvSpPr>
          <p:cNvPr id="3" name="İçerik Yer Tutucusu 2"/>
          <p:cNvSpPr>
            <a:spLocks noGrp="1"/>
          </p:cNvSpPr>
          <p:nvPr>
            <p:ph idx="1"/>
          </p:nvPr>
        </p:nvSpPr>
        <p:spPr/>
        <p:txBody>
          <a:bodyPr>
            <a:normAutofit lnSpcReduction="10000"/>
          </a:bodyPr>
          <a:lstStyle/>
          <a:p>
            <a:r>
              <a:rPr lang="tr-TR" sz="2400" dirty="0" err="1"/>
              <a:t>Node</a:t>
            </a:r>
            <a:r>
              <a:rPr lang="tr-TR" sz="2400" dirty="0"/>
              <a:t> </a:t>
            </a:r>
            <a:r>
              <a:rPr lang="tr-TR" sz="2400" dirty="0" err="1"/>
              <a:t>js</a:t>
            </a:r>
            <a:r>
              <a:rPr lang="tr-TR" sz="2400" dirty="0"/>
              <a:t>, </a:t>
            </a:r>
            <a:r>
              <a:rPr lang="tr-TR" sz="2400" b="1" dirty="0"/>
              <a:t>V8</a:t>
            </a:r>
            <a:r>
              <a:rPr lang="tr-TR" sz="2400" dirty="0"/>
              <a:t> isimli bir </a:t>
            </a:r>
            <a:r>
              <a:rPr lang="tr-TR" sz="2400" dirty="0" err="1"/>
              <a:t>javascript</a:t>
            </a:r>
            <a:r>
              <a:rPr lang="tr-TR" sz="2400" dirty="0"/>
              <a:t> motoru üzerinde çalışır. </a:t>
            </a:r>
          </a:p>
          <a:p>
            <a:r>
              <a:rPr lang="tr-TR" sz="2400" dirty="0"/>
              <a:t>V8, Google tarafından geliştirilen, </a:t>
            </a:r>
            <a:r>
              <a:rPr lang="tr-TR" sz="2400" b="1" dirty="0" err="1"/>
              <a:t>Chrome</a:t>
            </a:r>
            <a:r>
              <a:rPr lang="tr-TR" sz="2400" dirty="0"/>
              <a:t> web browserlarının da üzerinde çalıştığı C, C++ ve </a:t>
            </a:r>
            <a:r>
              <a:rPr lang="tr-TR" sz="2400" dirty="0" err="1"/>
              <a:t>javascript</a:t>
            </a:r>
            <a:r>
              <a:rPr lang="tr-TR" sz="2400" dirty="0"/>
              <a:t> dilleri ile kodlanan açık kaynak kodlu bir motordur.</a:t>
            </a:r>
          </a:p>
          <a:p>
            <a:r>
              <a:rPr lang="tr-TR" sz="2400" dirty="0"/>
              <a:t>Node.js, </a:t>
            </a:r>
            <a:r>
              <a:rPr lang="tr-TR" sz="2400" dirty="0" err="1"/>
              <a:t>JavaScript</a:t>
            </a:r>
            <a:r>
              <a:rPr lang="tr-TR" sz="2400" dirty="0"/>
              <a:t> ile yazılmış bir programı çalıştırmak için gerekli olan her şeyi içerir.</a:t>
            </a:r>
          </a:p>
          <a:p>
            <a:r>
              <a:rPr lang="tr-TR" sz="2400" dirty="0"/>
              <a:t>Node.js; bir </a:t>
            </a:r>
            <a:r>
              <a:rPr lang="tr-TR" sz="2400" dirty="0" err="1"/>
              <a:t>JavaScript</a:t>
            </a:r>
            <a:r>
              <a:rPr lang="tr-TR" sz="2400" dirty="0"/>
              <a:t> kodunu sadece tarayıcılarda değil aynı zamanda bilgisayarınızda bağımsız şekilde çalışacak bir uygulama şeklinde kullanmak istenmesinden ortaya çıkmıştır. </a:t>
            </a:r>
          </a:p>
          <a:p>
            <a:r>
              <a:rPr lang="tr-TR" sz="2400" dirty="0"/>
              <a:t>Böylece </a:t>
            </a:r>
            <a:r>
              <a:rPr lang="tr-TR" sz="2400" dirty="0" err="1"/>
              <a:t>JavaScript</a:t>
            </a:r>
            <a:r>
              <a:rPr lang="tr-TR" sz="2400" dirty="0"/>
              <a:t> sadece web uygulamaları için kullanılan bir teknoloji olmaktan çıkmış, </a:t>
            </a:r>
            <a:r>
              <a:rPr lang="tr-TR" sz="2400" dirty="0" err="1"/>
              <a:t>Python</a:t>
            </a:r>
            <a:r>
              <a:rPr lang="tr-TR" sz="2400" dirty="0"/>
              <a:t> gibi Java gibi programlama dilleri ile aynı kapasitelere ulaşmıştır.</a:t>
            </a:r>
          </a:p>
          <a:p>
            <a:endParaRPr lang="tr-TR" sz="2400" dirty="0"/>
          </a:p>
          <a:p>
            <a:pPr marL="0" indent="0">
              <a:buNone/>
            </a:pPr>
            <a:endParaRPr lang="tr-TR" dirty="0"/>
          </a:p>
        </p:txBody>
      </p:sp>
    </p:spTree>
    <p:extLst>
      <p:ext uri="{BB962C8B-B14F-4D97-AF65-F5344CB8AC3E}">
        <p14:creationId xmlns:p14="http://schemas.microsoft.com/office/powerpoint/2010/main" val="34805564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93600-482F-4BEE-872C-EA08474E18FA}"/>
              </a:ext>
            </a:extLst>
          </p:cNvPr>
          <p:cNvSpPr>
            <a:spLocks noGrp="1"/>
          </p:cNvSpPr>
          <p:nvPr>
            <p:ph idx="1"/>
          </p:nvPr>
        </p:nvSpPr>
        <p:spPr>
          <a:xfrm>
            <a:off x="457200" y="116632"/>
            <a:ext cx="8229600" cy="6009531"/>
          </a:xfrm>
        </p:spPr>
        <p:txBody>
          <a:bodyPr/>
          <a:lstStyle/>
          <a:p>
            <a:r>
              <a:rPr lang="tr-TR" dirty="0" err="1"/>
              <a:t>IIFE’ler</a:t>
            </a:r>
            <a:r>
              <a:rPr lang="tr-TR" dirty="0"/>
              <a:t> çok faydalıdır. Çünkü küresel kapsamı kirletmiyorlar (misal bir kütüphanede ki değişken ismini sizde aynısını yazabilirsiniz bu durumda, program çakışmasını önlüyor.) ve değişken bildirimlerini </a:t>
            </a:r>
            <a:r>
              <a:rPr lang="tr-TR"/>
              <a:t>izole etmenin basit bir yolu.</a:t>
            </a:r>
          </a:p>
        </p:txBody>
      </p:sp>
    </p:spTree>
    <p:extLst>
      <p:ext uri="{BB962C8B-B14F-4D97-AF65-F5344CB8AC3E}">
        <p14:creationId xmlns:p14="http://schemas.microsoft.com/office/powerpoint/2010/main" val="2573822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6525-4A90-47B5-B48B-DFBA6EBF5CAE}"/>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49219398-A171-4C85-BA75-479B3C9A3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475831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55F-F1E4-40DE-8CF8-9C4C3E0F8AE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5BC65505-86C7-4E0D-80EC-5D6610993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74023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C386-A982-46B0-9198-611B5654F99F}"/>
              </a:ext>
            </a:extLst>
          </p:cNvPr>
          <p:cNvSpPr>
            <a:spLocks noGrp="1"/>
          </p:cNvSpPr>
          <p:nvPr>
            <p:ph type="title"/>
          </p:nvPr>
        </p:nvSpPr>
        <p:spPr/>
        <p:txBody>
          <a:bodyPr/>
          <a:lstStyle/>
          <a:p>
            <a:r>
              <a:rPr lang="tr-TR" dirty="0"/>
              <a:t>Compiler-Interpreter</a:t>
            </a:r>
          </a:p>
        </p:txBody>
      </p:sp>
      <p:sp>
        <p:nvSpPr>
          <p:cNvPr id="3" name="Content Placeholder 2">
            <a:extLst>
              <a:ext uri="{FF2B5EF4-FFF2-40B4-BE49-F238E27FC236}">
                <a16:creationId xmlns:a16="http://schemas.microsoft.com/office/drawing/2014/main" id="{E250376C-12A2-463A-B98B-7107CABA4B0F}"/>
              </a:ext>
            </a:extLst>
          </p:cNvPr>
          <p:cNvSpPr>
            <a:spLocks noGrp="1"/>
          </p:cNvSpPr>
          <p:nvPr>
            <p:ph idx="1"/>
          </p:nvPr>
        </p:nvSpPr>
        <p:spPr/>
        <p:txBody>
          <a:bodyPr>
            <a:normAutofit/>
          </a:bodyPr>
          <a:lstStyle/>
          <a:p>
            <a:r>
              <a:rPr lang="tr-TR" sz="2400" dirty="0"/>
              <a:t>Compiler(Derleyici): Geliştiricilerin herhangi bir programlama dilini kullanarak yazdığı kaynak kodu bilgisayarın anlayabileceği makine diline yani 0 ve 1’lere çeviren aracı yazılımdır.</a:t>
            </a:r>
          </a:p>
          <a:p>
            <a:r>
              <a:rPr lang="tr-TR" sz="2400" dirty="0"/>
              <a:t> Derleyici sayesinde geliştiriciler farklı programlama dillerini kullanarak aynı işlevi yerine getiren yazılımlar üretebilirler. Üstelik </a:t>
            </a:r>
            <a:r>
              <a:rPr lang="tr-TR" sz="2400" dirty="0" err="1"/>
              <a:t>Complier’ların</a:t>
            </a:r>
            <a:r>
              <a:rPr lang="tr-TR" sz="2400" dirty="0"/>
              <a:t> varlığı, çok fazla programlama dilinin olmasına ve geliştiricilerin alternatif dillerle çalışmasına yardımcı olmaktadır.</a:t>
            </a:r>
          </a:p>
        </p:txBody>
      </p:sp>
    </p:spTree>
    <p:extLst>
      <p:ext uri="{BB962C8B-B14F-4D97-AF65-F5344CB8AC3E}">
        <p14:creationId xmlns:p14="http://schemas.microsoft.com/office/powerpoint/2010/main" val="1577647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9EB42-AD69-439C-83DD-8EAC0235FE48}"/>
              </a:ext>
            </a:extLst>
          </p:cNvPr>
          <p:cNvSpPr>
            <a:spLocks noGrp="1"/>
          </p:cNvSpPr>
          <p:nvPr>
            <p:ph idx="1"/>
          </p:nvPr>
        </p:nvSpPr>
        <p:spPr>
          <a:xfrm>
            <a:off x="457200" y="332656"/>
            <a:ext cx="8229600" cy="5793507"/>
          </a:xfrm>
        </p:spPr>
        <p:txBody>
          <a:bodyPr>
            <a:normAutofit/>
          </a:bodyPr>
          <a:lstStyle/>
          <a:p>
            <a:r>
              <a:rPr lang="tr-TR" sz="2400" dirty="0"/>
              <a:t>Interpreter(Yorumlayıcı): Yüksek seviyeli programlama dili ile yazılmış bir </a:t>
            </a:r>
            <a:r>
              <a:rPr lang="tr-TR" sz="2400" dirty="0" err="1"/>
              <a:t>progamı</a:t>
            </a:r>
            <a:r>
              <a:rPr lang="tr-TR" sz="2400" dirty="0"/>
              <a:t> adım adım makine diline çeviren ve makine dilindeki talimatları çalıştıran programdır.</a:t>
            </a:r>
          </a:p>
          <a:p>
            <a:r>
              <a:rPr lang="tr-TR" sz="2400" dirty="0"/>
              <a:t>Interpreter bütün programın çalıştırılabilir bir kodunu üretmek yerine, programın adımlarını tek tek makine diline çevirir ve emen çalıştırır. Program tekrar çalıştırılmak istenirse </a:t>
            </a:r>
            <a:r>
              <a:rPr lang="tr-TR" sz="2400" dirty="0" err="1"/>
              <a:t>interpreter</a:t>
            </a:r>
            <a:r>
              <a:rPr lang="tr-TR" sz="2400" dirty="0"/>
              <a:t> kaynak kod üzerinde yine aynı yolu izler.</a:t>
            </a:r>
          </a:p>
        </p:txBody>
      </p:sp>
    </p:spTree>
    <p:extLst>
      <p:ext uri="{BB962C8B-B14F-4D97-AF65-F5344CB8AC3E}">
        <p14:creationId xmlns:p14="http://schemas.microsoft.com/office/powerpoint/2010/main" val="2744696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577B-22FE-4C01-8AD8-10E0F5984A3C}"/>
              </a:ext>
            </a:extLst>
          </p:cNvPr>
          <p:cNvSpPr>
            <a:spLocks noGrp="1"/>
          </p:cNvSpPr>
          <p:nvPr>
            <p:ph idx="1"/>
          </p:nvPr>
        </p:nvSpPr>
        <p:spPr>
          <a:xfrm>
            <a:off x="457200" y="260648"/>
            <a:ext cx="8229600" cy="5865515"/>
          </a:xfrm>
        </p:spPr>
        <p:txBody>
          <a:bodyPr>
            <a:normAutofit/>
          </a:bodyPr>
          <a:lstStyle/>
          <a:p>
            <a:r>
              <a:rPr lang="tr-TR" sz="2400" dirty="0" err="1"/>
              <a:t>Interpreter’ın</a:t>
            </a:r>
            <a:r>
              <a:rPr lang="tr-TR" sz="2400" dirty="0"/>
              <a:t> </a:t>
            </a:r>
            <a:r>
              <a:rPr lang="tr-TR" sz="2400" dirty="0" err="1"/>
              <a:t>Compiler’den</a:t>
            </a:r>
            <a:r>
              <a:rPr lang="tr-TR" sz="2400" dirty="0"/>
              <a:t> farkı</a:t>
            </a:r>
          </a:p>
          <a:p>
            <a:r>
              <a:rPr lang="tr-TR" sz="2400" dirty="0" err="1"/>
              <a:t>Compiler’den</a:t>
            </a:r>
            <a:r>
              <a:rPr lang="tr-TR" sz="2400" dirty="0"/>
              <a:t> farklı olarak kod her </a:t>
            </a:r>
            <a:r>
              <a:rPr lang="tr-TR" sz="2400" dirty="0" err="1"/>
              <a:t>zaöam</a:t>
            </a:r>
            <a:r>
              <a:rPr lang="tr-TR" sz="2400" dirty="0"/>
              <a:t> çalışırsa her adımı için makine </a:t>
            </a:r>
            <a:r>
              <a:rPr lang="tr-TR" sz="2400" dirty="0" err="1"/>
              <a:t>dilideki</a:t>
            </a:r>
            <a:r>
              <a:rPr lang="tr-TR" sz="2400" dirty="0"/>
              <a:t> karşılığı tekrar oluşturulur ve çalıştırılır.</a:t>
            </a:r>
          </a:p>
          <a:p>
            <a:r>
              <a:rPr lang="tr-TR" sz="2400" dirty="0"/>
              <a:t>Kaynak kod yorumlayıcı tarafından direkt çalıştırılabildiği için daha önceden makine diline derlenmesine gerek yoktur. Öte yandan yorumlayıcı her çalıştığında kaynak kod tekrar makine koduna çevrilir. Bu nedenle derlenmiş kodun yorumlayıcıya nispetle daha verimli(hızlı) çalışması beklenir.</a:t>
            </a:r>
          </a:p>
          <a:p>
            <a:endParaRPr lang="tr-TR" sz="2400" dirty="0"/>
          </a:p>
          <a:p>
            <a:endParaRPr lang="tr-TR" sz="2400" dirty="0"/>
          </a:p>
        </p:txBody>
      </p:sp>
    </p:spTree>
    <p:extLst>
      <p:ext uri="{BB962C8B-B14F-4D97-AF65-F5344CB8AC3E}">
        <p14:creationId xmlns:p14="http://schemas.microsoft.com/office/powerpoint/2010/main" val="3984723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8F5-5B4A-4FD0-8B26-1DFC28B76F9B}"/>
              </a:ext>
            </a:extLst>
          </p:cNvPr>
          <p:cNvSpPr>
            <a:spLocks noGrp="1"/>
          </p:cNvSpPr>
          <p:nvPr>
            <p:ph type="title"/>
          </p:nvPr>
        </p:nvSpPr>
        <p:spPr/>
        <p:txBody>
          <a:bodyPr>
            <a:normAutofit fontScale="90000"/>
          </a:bodyPr>
          <a:lstStyle/>
          <a:p>
            <a:r>
              <a:rPr lang="tr-TR" dirty="0" err="1"/>
              <a:t>JavaScript</a:t>
            </a:r>
            <a:r>
              <a:rPr lang="tr-TR" dirty="0"/>
              <a:t> </a:t>
            </a:r>
            <a:r>
              <a:rPr lang="tr-TR" dirty="0" err="1"/>
              <a:t>Compiler’mi</a:t>
            </a:r>
            <a:r>
              <a:rPr lang="tr-TR" dirty="0"/>
              <a:t> </a:t>
            </a:r>
            <a:r>
              <a:rPr lang="tr-TR" dirty="0" err="1"/>
              <a:t>Inerpreter’mi</a:t>
            </a:r>
            <a:r>
              <a:rPr lang="tr-TR" dirty="0"/>
              <a:t>?</a:t>
            </a:r>
          </a:p>
        </p:txBody>
      </p:sp>
      <p:sp>
        <p:nvSpPr>
          <p:cNvPr id="3" name="Content Placeholder 2">
            <a:extLst>
              <a:ext uri="{FF2B5EF4-FFF2-40B4-BE49-F238E27FC236}">
                <a16:creationId xmlns:a16="http://schemas.microsoft.com/office/drawing/2014/main" id="{2E13F09F-7926-467D-9A67-ADAEEA927B10}"/>
              </a:ext>
            </a:extLst>
          </p:cNvPr>
          <p:cNvSpPr>
            <a:spLocks noGrp="1"/>
          </p:cNvSpPr>
          <p:nvPr>
            <p:ph idx="1"/>
          </p:nvPr>
        </p:nvSpPr>
        <p:spPr/>
        <p:txBody>
          <a:bodyPr>
            <a:normAutofit/>
          </a:bodyPr>
          <a:lstStyle/>
          <a:p>
            <a:r>
              <a:rPr lang="tr-TR" sz="2400" dirty="0" err="1"/>
              <a:t>JavaScript</a:t>
            </a:r>
            <a:r>
              <a:rPr lang="tr-TR" sz="2400" dirty="0"/>
              <a:t> Interpreter(Yorumlayıcı) bir dildir.  </a:t>
            </a:r>
            <a:r>
              <a:rPr lang="tr-TR" sz="2400" dirty="0" err="1"/>
              <a:t>JavaScript’in</a:t>
            </a:r>
            <a:r>
              <a:rPr lang="tr-TR" sz="2400" dirty="0"/>
              <a:t> </a:t>
            </a:r>
            <a:r>
              <a:rPr lang="tr-TR" sz="2400" dirty="0" err="1"/>
              <a:t>compiler</a:t>
            </a:r>
            <a:r>
              <a:rPr lang="tr-TR" sz="2400" dirty="0"/>
              <a:t> adımı yoktur. Bunun yerine, tarayıcıdaki bir </a:t>
            </a:r>
            <a:r>
              <a:rPr lang="tr-TR" sz="2400" dirty="0" err="1"/>
              <a:t>interpreter</a:t>
            </a:r>
            <a:r>
              <a:rPr lang="tr-TR" sz="2400" dirty="0"/>
              <a:t>(yorumlayıcı) </a:t>
            </a:r>
            <a:r>
              <a:rPr lang="tr-TR" sz="2400" dirty="0" err="1"/>
              <a:t>JavaScript</a:t>
            </a:r>
            <a:r>
              <a:rPr lang="tr-TR" sz="2400" dirty="0"/>
              <a:t> kodunu okur, her satırı yorumlar ve çalıştırır. Daha modern tarayıcılar, </a:t>
            </a:r>
            <a:r>
              <a:rPr lang="tr-TR" sz="2400" dirty="0" err="1"/>
              <a:t>JavaScript’i</a:t>
            </a:r>
            <a:r>
              <a:rPr lang="tr-TR" sz="2400" dirty="0"/>
              <a:t> tam çalışmak üzereyken yürütülebilir bayt koduna derleyen </a:t>
            </a:r>
            <a:r>
              <a:rPr lang="tr-TR" sz="2400" dirty="0" err="1"/>
              <a:t>Just</a:t>
            </a:r>
            <a:r>
              <a:rPr lang="tr-TR" sz="2400" dirty="0"/>
              <a:t>-</a:t>
            </a:r>
            <a:r>
              <a:rPr lang="tr-TR" sz="2400" dirty="0" err="1"/>
              <a:t>In</a:t>
            </a:r>
            <a:r>
              <a:rPr lang="tr-TR" sz="2400" dirty="0"/>
              <a:t>-Time(JIT) derlemesi olarak bilinen teknoloji kullanır.</a:t>
            </a:r>
          </a:p>
          <a:p>
            <a:r>
              <a:rPr lang="tr-TR" sz="2400" b="1" dirty="0" err="1"/>
              <a:t>Just</a:t>
            </a:r>
            <a:r>
              <a:rPr lang="tr-TR" sz="2400" b="1" dirty="0"/>
              <a:t>-</a:t>
            </a:r>
            <a:r>
              <a:rPr lang="tr-TR" sz="2400" b="1" dirty="0" err="1"/>
              <a:t>In</a:t>
            </a:r>
            <a:r>
              <a:rPr lang="tr-TR" sz="2400" b="1" dirty="0"/>
              <a:t>-time(JIT)</a:t>
            </a:r>
            <a:r>
              <a:rPr lang="tr-TR" sz="2400" dirty="0"/>
              <a:t>:</a:t>
            </a:r>
            <a:r>
              <a:rPr lang="tr-TR" sz="2400" dirty="0" err="1"/>
              <a:t>Just</a:t>
            </a:r>
            <a:r>
              <a:rPr lang="tr-TR" sz="2400" dirty="0"/>
              <a:t>-</a:t>
            </a:r>
            <a:r>
              <a:rPr lang="tr-TR" sz="2400" dirty="0" err="1"/>
              <a:t>In</a:t>
            </a:r>
            <a:r>
              <a:rPr lang="tr-TR" sz="2400" dirty="0"/>
              <a:t>-Time veya JIT, derleme, </a:t>
            </a:r>
            <a:r>
              <a:rPr lang="tr-TR" sz="2400" dirty="0" err="1"/>
              <a:t>JavaScript</a:t>
            </a:r>
            <a:r>
              <a:rPr lang="tr-TR" sz="2400" dirty="0"/>
              <a:t>, C# ve Java gibi diller için çalışma zamanı yorumlayıcıları tarafından, C++ gibi önceden derlenmiş ikili diller tarafından sunulan yerel performansa yaklaşık yürütme hızları sağlamak için kullanılan bir tekniktir.</a:t>
            </a:r>
          </a:p>
        </p:txBody>
      </p:sp>
    </p:spTree>
    <p:extLst>
      <p:ext uri="{BB962C8B-B14F-4D97-AF65-F5344CB8AC3E}">
        <p14:creationId xmlns:p14="http://schemas.microsoft.com/office/powerpoint/2010/main" val="1140763800"/>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667</TotalTime>
  <Words>5719</Words>
  <Application>Microsoft Office PowerPoint</Application>
  <PresentationFormat>On-screen Show (4:3)</PresentationFormat>
  <Paragraphs>273</Paragraphs>
  <Slides>96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Consolas</vt:lpstr>
      <vt:lpstr>Wingdings</vt:lpstr>
      <vt:lpstr>Ofis Teması</vt:lpstr>
      <vt:lpstr>URI-URL Arasındaki Farklar</vt:lpstr>
      <vt:lpstr>PowerPoint Presentation</vt:lpstr>
      <vt:lpstr>HTTP Yapısı</vt:lpstr>
      <vt:lpstr>PowerPoint Presentation</vt:lpstr>
      <vt:lpstr>PowerPoint Presentation</vt:lpstr>
      <vt:lpstr>PowerPoint Presentation</vt:lpstr>
      <vt:lpstr>Npm</vt:lpstr>
      <vt:lpstr>PowerPoint Presentation</vt:lpstr>
      <vt:lpstr>Node.js</vt:lpstr>
      <vt:lpstr>PowerPoint Presentation</vt:lpstr>
      <vt:lpstr>JAVA 8</vt:lpstr>
      <vt:lpstr>XHTML-HTML5 </vt:lpstr>
      <vt:lpstr>PowerPoint Presentation</vt:lpstr>
      <vt:lpstr>PowerPoint Presentation</vt:lpstr>
      <vt:lpstr>Semantic  non-Semantic</vt:lpstr>
      <vt:lpstr>Colspan-Rowspan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Display:none-visibility:hidden(none) arasındaki farklar</vt:lpstr>
      <vt:lpstr>PowerPoint Presentation</vt:lpstr>
      <vt:lpstr>PowerPoint Presentation</vt:lpstr>
      <vt:lpstr>Pseudo-class(Sözde-sınıflar) ve Pseudo-elements(Sözde-elementler)</vt:lpstr>
      <vt:lpstr>PowerPoint Presentation</vt:lpstr>
      <vt:lpstr>PowerPoint Presentation</vt:lpstr>
      <vt:lpstr>Group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Box-sizing </vt:lpstr>
      <vt:lpstr>PowerPoint Presentation</vt:lpstr>
      <vt:lpstr>PowerPoint Presentation</vt:lpstr>
      <vt:lpstr>PowerPoint Presentation</vt:lpstr>
      <vt:lpstr>Bootstrap</vt:lpstr>
      <vt:lpstr>PowerPoint Presentation</vt:lpstr>
      <vt:lpstr>İntegrity-crossorigin</vt:lpstr>
      <vt:lpstr>PowerPoint Presentation</vt:lpstr>
      <vt:lpstr>PowerPoint Presentation</vt:lpstr>
      <vt:lpstr>PowerPoint Presentation</vt:lpstr>
      <vt:lpstr>PowerPoint Presentation</vt:lpstr>
      <vt:lpstr>PowerPoint Presentation</vt:lpstr>
      <vt:lpstr>Unicode-ASCII</vt:lpstr>
      <vt:lpstr>PowerPoint Presentation</vt:lpstr>
      <vt:lpstr>PowerPoint Presentation</vt:lpstr>
      <vt:lpstr>PowerPoint Presentation</vt:lpstr>
      <vt:lpstr>PowerPoint Presentation</vt:lpstr>
      <vt:lpstr>PowerPoint Presentation</vt:lpstr>
      <vt:lpstr>Unicode ve ASCII Arasındaki Farklar</vt:lpstr>
      <vt:lpstr>Mb-md-0</vt:lpstr>
      <vt:lpstr>List-unstyled</vt:lpstr>
      <vt:lpstr>Merge-Fast-Forward-Rebase</vt:lpstr>
      <vt:lpstr>PowerPoint Presentation</vt:lpstr>
      <vt:lpstr>PowerPoint Presentation</vt:lpstr>
      <vt:lpstr>PowerPoint Presentation</vt:lpstr>
      <vt:lpstr>Libraries-Framework</vt:lpstr>
      <vt:lpstr>PowerPoint Presentation</vt:lpstr>
      <vt:lpstr>PowerPoint Presentation</vt:lpstr>
      <vt:lpstr>JDK-SDK</vt:lpstr>
      <vt:lpstr>PowerPoint Presentation</vt:lpstr>
      <vt:lpstr>PowerPoint Presentation</vt:lpstr>
      <vt:lpstr>Runtime Error</vt:lpstr>
      <vt:lpstr>PowerPoint Presentation</vt:lpstr>
      <vt:lpstr>PowerPoint Presentation</vt:lpstr>
      <vt:lpstr>Compile(Derleme) Error</vt:lpstr>
      <vt:lpstr>PowerPoint Presentation</vt:lpstr>
      <vt:lpstr>Syntax Error</vt:lpstr>
      <vt:lpstr>PowerPoint Presentation</vt:lpstr>
      <vt:lpstr>Fonksiyon Türleri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IIFE(Immediately-Invoked Function Expression)</vt:lpstr>
      <vt:lpstr>PowerPoint Presentation</vt:lpstr>
      <vt:lpstr>PowerPoint Presentation</vt:lpstr>
      <vt:lpstr>PowerPoint Presentation</vt:lpstr>
      <vt:lpstr>PowerPoint Presentation</vt:lpstr>
      <vt:lpstr>Compiler-Interpreter</vt:lpstr>
      <vt:lpstr>PowerPoint Presentation</vt:lpstr>
      <vt:lpstr>PowerPoint Presentation</vt:lpstr>
      <vt:lpstr>JavaScript Compiler’mi Inerpreter’mi?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URI-URL Arasındaki Farklar</dc:title>
  <dc:creator>burak can gültekin</dc:creator>
  <cp:lastModifiedBy>BURAK CAN GULTEKIN</cp:lastModifiedBy>
  <cp:revision>44</cp:revision>
  <dcterms:created xsi:type="dcterms:W3CDTF">2022-05-23T21:42:27Z</dcterms:created>
  <dcterms:modified xsi:type="dcterms:W3CDTF">2022-06-02T23:21:59Z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d7a8f261-be34-408c-9dde-0e3cecf106e1</vt:lpwstr>
  </property>
  <property fmtid="{D5CDD505-2E9C-101B-9397-08002B2CF9AE}" pid="3" name="TURKCELLCLASSIFICATION">
    <vt:lpwstr>TURKCELL DAHİLİ</vt:lpwstr>
  </property>
</Properties>
</file>